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95"/>
  </p:notesMasterIdLst>
  <p:handoutMasterIdLst>
    <p:handoutMasterId r:id="rId96"/>
  </p:handoutMasterIdLst>
  <p:sldIdLst>
    <p:sldId id="389" r:id="rId2"/>
    <p:sldId id="419" r:id="rId3"/>
    <p:sldId id="284" r:id="rId4"/>
    <p:sldId id="286" r:id="rId5"/>
    <p:sldId id="454" r:id="rId6"/>
    <p:sldId id="438" r:id="rId7"/>
    <p:sldId id="441" r:id="rId8"/>
    <p:sldId id="442" r:id="rId9"/>
    <p:sldId id="455" r:id="rId10"/>
    <p:sldId id="369" r:id="rId11"/>
    <p:sldId id="287" r:id="rId12"/>
    <p:sldId id="370" r:id="rId13"/>
    <p:sldId id="373" r:id="rId14"/>
    <p:sldId id="371" r:id="rId15"/>
    <p:sldId id="288" r:id="rId16"/>
    <p:sldId id="456" r:id="rId17"/>
    <p:sldId id="475" r:id="rId18"/>
    <p:sldId id="292" r:id="rId19"/>
    <p:sldId id="457" r:id="rId20"/>
    <p:sldId id="293" r:id="rId21"/>
    <p:sldId id="443" r:id="rId22"/>
    <p:sldId id="458" r:id="rId23"/>
    <p:sldId id="448" r:id="rId24"/>
    <p:sldId id="459" r:id="rId25"/>
    <p:sldId id="476" r:id="rId26"/>
    <p:sldId id="294" r:id="rId27"/>
    <p:sldId id="460" r:id="rId28"/>
    <p:sldId id="415" r:id="rId29"/>
    <p:sldId id="295" r:id="rId30"/>
    <p:sldId id="461" r:id="rId31"/>
    <p:sldId id="296" r:id="rId32"/>
    <p:sldId id="297" r:id="rId33"/>
    <p:sldId id="445" r:id="rId34"/>
    <p:sldId id="477" r:id="rId35"/>
    <p:sldId id="314" r:id="rId36"/>
    <p:sldId id="385" r:id="rId37"/>
    <p:sldId id="315" r:id="rId38"/>
    <p:sldId id="316" r:id="rId39"/>
    <p:sldId id="414" r:id="rId40"/>
    <p:sldId id="318" r:id="rId41"/>
    <p:sldId id="478" r:id="rId42"/>
    <p:sldId id="298" r:id="rId43"/>
    <p:sldId id="462" r:id="rId44"/>
    <p:sldId id="299" r:id="rId45"/>
    <p:sldId id="439" r:id="rId46"/>
    <p:sldId id="301" r:id="rId47"/>
    <p:sldId id="375" r:id="rId48"/>
    <p:sldId id="446" r:id="rId49"/>
    <p:sldId id="463" r:id="rId50"/>
    <p:sldId id="376" r:id="rId51"/>
    <p:sldId id="302" r:id="rId52"/>
    <p:sldId id="464" r:id="rId53"/>
    <p:sldId id="303" r:id="rId54"/>
    <p:sldId id="377" r:id="rId55"/>
    <p:sldId id="304" r:id="rId56"/>
    <p:sldId id="465" r:id="rId57"/>
    <p:sldId id="305" r:id="rId58"/>
    <p:sldId id="378" r:id="rId59"/>
    <p:sldId id="417" r:id="rId60"/>
    <p:sldId id="440" r:id="rId61"/>
    <p:sldId id="479" r:id="rId62"/>
    <p:sldId id="379" r:id="rId63"/>
    <p:sldId id="466" r:id="rId64"/>
    <p:sldId id="380" r:id="rId65"/>
    <p:sldId id="416" r:id="rId66"/>
    <p:sldId id="381" r:id="rId67"/>
    <p:sldId id="467" r:id="rId68"/>
    <p:sldId id="308" r:id="rId69"/>
    <p:sldId id="447" r:id="rId70"/>
    <p:sldId id="468" r:id="rId71"/>
    <p:sldId id="436" r:id="rId72"/>
    <p:sldId id="384" r:id="rId73"/>
    <p:sldId id="382" r:id="rId74"/>
    <p:sldId id="469" r:id="rId75"/>
    <p:sldId id="310" r:id="rId76"/>
    <p:sldId id="311" r:id="rId77"/>
    <p:sldId id="470" r:id="rId78"/>
    <p:sldId id="449" r:id="rId79"/>
    <p:sldId id="471" r:id="rId80"/>
    <p:sldId id="480" r:id="rId81"/>
    <p:sldId id="420" r:id="rId82"/>
    <p:sldId id="422" r:id="rId83"/>
    <p:sldId id="450" r:id="rId84"/>
    <p:sldId id="472" r:id="rId85"/>
    <p:sldId id="423" r:id="rId86"/>
    <p:sldId id="424" r:id="rId87"/>
    <p:sldId id="451" r:id="rId88"/>
    <p:sldId id="473" r:id="rId89"/>
    <p:sldId id="452" r:id="rId90"/>
    <p:sldId id="481" r:id="rId91"/>
    <p:sldId id="453" r:id="rId92"/>
    <p:sldId id="474" r:id="rId93"/>
    <p:sldId id="413" r:id="rId94"/>
  </p:sldIdLst>
  <p:sldSz cx="13716000" cy="9144000"/>
  <p:notesSz cx="6997700" cy="92837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1pPr>
    <a:lvl2pPr marL="652463" indent="-195263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2pPr>
    <a:lvl3pPr marL="1304925" indent="-390525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3pPr>
    <a:lvl4pPr marL="1958975" indent="-587375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4pPr>
    <a:lvl5pPr marL="2611438" indent="-782638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889397C8-0D66-4902-A7E9-69ED42FC74C5}">
          <p14:sldIdLst>
            <p14:sldId id="389"/>
            <p14:sldId id="419"/>
          </p14:sldIdLst>
        </p14:section>
        <p14:section name="无标题节" id="{4B54E291-625A-46F8-8946-C2B50976B4B6}">
          <p14:sldIdLst>
            <p14:sldId id="284"/>
            <p14:sldId id="286"/>
            <p14:sldId id="454"/>
            <p14:sldId id="438"/>
            <p14:sldId id="441"/>
            <p14:sldId id="442"/>
            <p14:sldId id="455"/>
            <p14:sldId id="369"/>
            <p14:sldId id="287"/>
            <p14:sldId id="370"/>
            <p14:sldId id="373"/>
            <p14:sldId id="371"/>
            <p14:sldId id="288"/>
            <p14:sldId id="456"/>
          </p14:sldIdLst>
        </p14:section>
        <p14:section name="无标题节" id="{B9270F6D-9E0B-4EDB-8C69-05496718AB01}">
          <p14:sldIdLst>
            <p14:sldId id="475"/>
            <p14:sldId id="292"/>
            <p14:sldId id="457"/>
            <p14:sldId id="293"/>
            <p14:sldId id="443"/>
            <p14:sldId id="458"/>
            <p14:sldId id="448"/>
            <p14:sldId id="459"/>
          </p14:sldIdLst>
        </p14:section>
        <p14:section name="无标题节" id="{D3889342-414D-4A67-98DA-C354D2621F5A}">
          <p14:sldIdLst>
            <p14:sldId id="476"/>
            <p14:sldId id="294"/>
            <p14:sldId id="460"/>
            <p14:sldId id="415"/>
            <p14:sldId id="295"/>
            <p14:sldId id="461"/>
            <p14:sldId id="296"/>
            <p14:sldId id="297"/>
            <p14:sldId id="445"/>
          </p14:sldIdLst>
        </p14:section>
        <p14:section name="无标题节" id="{4044E153-66A1-4956-AB81-8F3CBDBA2742}">
          <p14:sldIdLst>
            <p14:sldId id="477"/>
            <p14:sldId id="314"/>
            <p14:sldId id="385"/>
            <p14:sldId id="315"/>
            <p14:sldId id="316"/>
            <p14:sldId id="414"/>
            <p14:sldId id="318"/>
          </p14:sldIdLst>
        </p14:section>
        <p14:section name="无标题节" id="{4FE4EE25-E469-42FD-ADC9-9584A108C0B9}">
          <p14:sldIdLst>
            <p14:sldId id="478"/>
            <p14:sldId id="298"/>
            <p14:sldId id="462"/>
            <p14:sldId id="299"/>
            <p14:sldId id="439"/>
            <p14:sldId id="301"/>
            <p14:sldId id="375"/>
            <p14:sldId id="446"/>
            <p14:sldId id="463"/>
            <p14:sldId id="376"/>
            <p14:sldId id="302"/>
            <p14:sldId id="464"/>
            <p14:sldId id="303"/>
            <p14:sldId id="377"/>
            <p14:sldId id="304"/>
            <p14:sldId id="465"/>
            <p14:sldId id="305"/>
            <p14:sldId id="378"/>
            <p14:sldId id="417"/>
            <p14:sldId id="440"/>
          </p14:sldIdLst>
        </p14:section>
        <p14:section name="无标题节" id="{877FCF69-82AA-48A2-9001-E3CF32EB6391}">
          <p14:sldIdLst>
            <p14:sldId id="479"/>
            <p14:sldId id="379"/>
            <p14:sldId id="466"/>
            <p14:sldId id="380"/>
            <p14:sldId id="416"/>
            <p14:sldId id="381"/>
            <p14:sldId id="467"/>
            <p14:sldId id="308"/>
            <p14:sldId id="447"/>
            <p14:sldId id="468"/>
            <p14:sldId id="436"/>
            <p14:sldId id="384"/>
            <p14:sldId id="382"/>
            <p14:sldId id="469"/>
            <p14:sldId id="310"/>
            <p14:sldId id="311"/>
            <p14:sldId id="470"/>
            <p14:sldId id="449"/>
            <p14:sldId id="471"/>
          </p14:sldIdLst>
        </p14:section>
        <p14:section name="无标题节" id="{DEE592F4-5BEA-4124-AB2B-13BAD7C4E995}">
          <p14:sldIdLst>
            <p14:sldId id="480"/>
            <p14:sldId id="420"/>
            <p14:sldId id="422"/>
            <p14:sldId id="450"/>
            <p14:sldId id="472"/>
            <p14:sldId id="423"/>
            <p14:sldId id="424"/>
            <p14:sldId id="451"/>
            <p14:sldId id="473"/>
            <p14:sldId id="452"/>
          </p14:sldIdLst>
        </p14:section>
        <p14:section name="无标题节" id="{036304BB-8CF6-4D92-B404-70C85F5B7EB8}">
          <p14:sldIdLst>
            <p14:sldId id="481"/>
            <p14:sldId id="453"/>
            <p14:sldId id="474"/>
            <p14:sldId id="413"/>
          </p14:sldIdLst>
        </p14:section>
      </p14:sectionLst>
    </p:ext>
    <p:ext uri="{EFAFB233-063F-42B5-8137-9DF3F51BA10A}">
      <p15:sldGuideLst xmlns:p15="http://schemas.microsoft.com/office/powerpoint/2012/main" xmlns="">
        <p15:guide id="1" orient="horz" pos="1588">
          <p15:clr>
            <a:srgbClr val="A4A3A4"/>
          </p15:clr>
        </p15:guide>
        <p15:guide id="2" pos="19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3366FF"/>
    <a:srgbClr val="FF0000"/>
    <a:srgbClr val="CC6600"/>
    <a:srgbClr val="DDDD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2" d="100"/>
          <a:sy n="72" d="100"/>
        </p:scale>
        <p:origin x="-1656" y="-120"/>
      </p:cViewPr>
      <p:guideLst>
        <p:guide orient="horz" pos="1588"/>
        <p:guide pos="19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0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notesMaster" Target="notesMasters/notesMaster1.xml"/><Relationship Id="rId96" Type="http://schemas.openxmlformats.org/officeDocument/2006/relationships/handoutMaster" Target="handoutMasters/handoutMaster1.xml"/><Relationship Id="rId97" Type="http://schemas.openxmlformats.org/officeDocument/2006/relationships/printerSettings" Target="printerSettings/printerSettings1.bin"/><Relationship Id="rId98" Type="http://schemas.openxmlformats.org/officeDocument/2006/relationships/presProps" Target="presProps.xml"/><Relationship Id="rId99" Type="http://schemas.openxmlformats.org/officeDocument/2006/relationships/viewProps" Target="view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00" Type="http://schemas.openxmlformats.org/officeDocument/2006/relationships/theme" Target="theme/theme1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0538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3026" tIns="46512" rIns="93026" bIns="46512" numCol="1" anchor="ctr" anchorCtr="0" compatLnSpc="1">
            <a:prstTxWarp prst="textNoShape">
              <a:avLst/>
            </a:prstTxWarp>
          </a:bodyPr>
          <a:lstStyle>
            <a:lvl1pPr defTabSz="930275">
              <a:defRPr sz="1300">
                <a:latin typeface="Helvetica" pitchFamily="-8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408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67163" y="0"/>
            <a:ext cx="3030537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3026" tIns="46512" rIns="93026" bIns="46512" numCol="1" anchor="ctr" anchorCtr="0" compatLnSpc="1">
            <a:prstTxWarp prst="textNoShape">
              <a:avLst/>
            </a:prstTxWarp>
          </a:bodyPr>
          <a:lstStyle>
            <a:lvl1pPr algn="r" defTabSz="930275">
              <a:defRPr sz="1300">
                <a:latin typeface="Helvetica" pitchFamily="-8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408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20150"/>
            <a:ext cx="3030538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3026" tIns="46512" rIns="93026" bIns="46512" numCol="1" anchor="b" anchorCtr="0" compatLnSpc="1">
            <a:prstTxWarp prst="textNoShape">
              <a:avLst/>
            </a:prstTxWarp>
          </a:bodyPr>
          <a:lstStyle>
            <a:lvl1pPr defTabSz="930275">
              <a:defRPr sz="1300">
                <a:latin typeface="Helvetica" pitchFamily="-8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408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67163" y="8820150"/>
            <a:ext cx="3030537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3026" tIns="46512" rIns="93026" bIns="46512" numCol="1" anchor="b" anchorCtr="0" compatLnSpc="1">
            <a:prstTxWarp prst="textNoShape">
              <a:avLst/>
            </a:prstTxWarp>
          </a:bodyPr>
          <a:lstStyle>
            <a:lvl1pPr algn="r" defTabSz="930275">
              <a:defRPr sz="1300" smtClean="0">
                <a:latin typeface="Helvetica" panose="020B0604020202020204" pitchFamily="34" charset="0"/>
              </a:defRPr>
            </a:lvl1pPr>
          </a:lstStyle>
          <a:p>
            <a:pPr>
              <a:defRPr/>
            </a:pPr>
            <a:fld id="{61468414-8382-464D-A7FD-107F17E01CC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9116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jpeg>
</file>

<file path=ppt/media/image4.pn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0538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3026" tIns="46512" rIns="93026" bIns="46512" numCol="1" anchor="ctr" anchorCtr="0" compatLnSpc="1">
            <a:prstTxWarp prst="textNoShape">
              <a:avLst/>
            </a:prstTxWarp>
          </a:bodyPr>
          <a:lstStyle>
            <a:lvl1pPr defTabSz="930275">
              <a:defRPr sz="1300">
                <a:latin typeface="Helvetica" pitchFamily="-8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51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67163" y="0"/>
            <a:ext cx="3030537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3026" tIns="46512" rIns="93026" bIns="46512" numCol="1" anchor="ctr" anchorCtr="0" compatLnSpc="1">
            <a:prstTxWarp prst="textNoShape">
              <a:avLst/>
            </a:prstTxWarp>
          </a:bodyPr>
          <a:lstStyle>
            <a:lvl1pPr algn="r" defTabSz="930275">
              <a:defRPr sz="1300">
                <a:latin typeface="Helvetica" pitchFamily="-8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89000" y="696913"/>
            <a:ext cx="5219700" cy="34813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51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31863" y="4410075"/>
            <a:ext cx="5133975" cy="417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3026" tIns="46512" rIns="93026" bIns="4651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51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20150"/>
            <a:ext cx="3030538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3026" tIns="46512" rIns="93026" bIns="46512" numCol="1" anchor="b" anchorCtr="0" compatLnSpc="1">
            <a:prstTxWarp prst="textNoShape">
              <a:avLst/>
            </a:prstTxWarp>
          </a:bodyPr>
          <a:lstStyle>
            <a:lvl1pPr defTabSz="930275">
              <a:defRPr sz="1300">
                <a:latin typeface="Helvetica" pitchFamily="-8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51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67163" y="8820150"/>
            <a:ext cx="3030537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3026" tIns="46512" rIns="93026" bIns="46512" numCol="1" anchor="b" anchorCtr="0" compatLnSpc="1">
            <a:prstTxWarp prst="textNoShape">
              <a:avLst/>
            </a:prstTxWarp>
          </a:bodyPr>
          <a:lstStyle>
            <a:lvl1pPr algn="r" defTabSz="930275">
              <a:defRPr sz="1300" smtClean="0">
                <a:latin typeface="Helvetica" panose="020B0604020202020204" pitchFamily="34" charset="0"/>
              </a:defRPr>
            </a:lvl1pPr>
          </a:lstStyle>
          <a:p>
            <a:pPr>
              <a:defRPr/>
            </a:pPr>
            <a:fld id="{4B67DCEE-6B36-492C-AF9C-7D2CC8076F8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7402905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700" kern="1200">
        <a:solidFill>
          <a:schemeClr val="tx1"/>
        </a:solidFill>
        <a:latin typeface="Times New Roman" charset="0"/>
        <a:ea typeface="MS PGothic" pitchFamily="34" charset="-128"/>
        <a:cs typeface="ＭＳ Ｐゴシック" charset="-128"/>
      </a:defRPr>
    </a:lvl1pPr>
    <a:lvl2pPr marL="652463" algn="l" rtl="0" eaLnBrk="0" fontAlgn="base" hangingPunct="0">
      <a:spcBef>
        <a:spcPct val="30000"/>
      </a:spcBef>
      <a:spcAft>
        <a:spcPct val="0"/>
      </a:spcAft>
      <a:defRPr sz="17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2pPr>
    <a:lvl3pPr marL="1304925" algn="l" rtl="0" eaLnBrk="0" fontAlgn="base" hangingPunct="0">
      <a:spcBef>
        <a:spcPct val="30000"/>
      </a:spcBef>
      <a:spcAft>
        <a:spcPct val="0"/>
      </a:spcAft>
      <a:defRPr sz="17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3pPr>
    <a:lvl4pPr marL="1958975" algn="l" rtl="0" eaLnBrk="0" fontAlgn="base" hangingPunct="0">
      <a:spcBef>
        <a:spcPct val="30000"/>
      </a:spcBef>
      <a:spcAft>
        <a:spcPct val="0"/>
      </a:spcAft>
      <a:defRPr sz="17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4pPr>
    <a:lvl5pPr marL="2611438" algn="l" rtl="0" eaLnBrk="0" fontAlgn="base" hangingPunct="0">
      <a:spcBef>
        <a:spcPct val="30000"/>
      </a:spcBef>
      <a:spcAft>
        <a:spcPct val="0"/>
      </a:spcAft>
      <a:defRPr sz="17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5pPr>
    <a:lvl6pPr marL="3265551" algn="l" defTabSz="65311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6pPr>
    <a:lvl7pPr marL="3918661" algn="l" defTabSz="65311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7pPr>
    <a:lvl8pPr marL="4571771" algn="l" defTabSz="65311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8pPr>
    <a:lvl9pPr marL="5224882" algn="l" defTabSz="65311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5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5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5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5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_rels/notesSlide5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5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6.xml"/></Relationships>
</file>

<file path=ppt/notesSlides/_rels/notesSlide5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7.xml"/></Relationships>
</file>

<file path=ppt/notesSlides/_rels/notesSlide5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8.xml"/></Relationships>
</file>

<file path=ppt/notesSlides/_rels/notesSlide5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2.xml"/></Relationships>
</file>

<file path=ppt/notesSlides/_rels/notesSlide6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3.xml"/></Relationships>
</file>

<file path=ppt/notesSlides/_rels/notesSlide6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4.xml"/></Relationships>
</file>

<file path=ppt/notesSlides/_rels/notesSlide6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5.xml"/></Relationships>
</file>

<file path=ppt/notesSlides/_rels/notesSlide6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6.xml"/></Relationships>
</file>

<file path=ppt/notesSlides/_rels/notesSlide6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7.xml"/></Relationships>
</file>

<file path=ppt/notesSlides/_rels/notesSlide6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8.xml"/></Relationships>
</file>

<file path=ppt/notesSlides/_rels/notesSlide6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9.xml"/></Relationships>
</file>

<file path=ppt/notesSlides/_rels/notesSlide6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0.xml"/></Relationships>
</file>

<file path=ppt/notesSlides/_rels/notesSlide6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2.xml"/></Relationships>
</file>

<file path=ppt/notesSlides/_rels/notesSlide7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3.xml"/></Relationships>
</file>

<file path=ppt/notesSlides/_rels/notesSlide7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4.xml"/></Relationships>
</file>

<file path=ppt/notesSlides/_rels/notesSlide7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5.xml"/></Relationships>
</file>

<file path=ppt/notesSlides/_rels/notesSlide7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6.xml"/></Relationships>
</file>

<file path=ppt/notesSlides/_rels/notesSlide7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7.xml"/></Relationships>
</file>

<file path=ppt/notesSlides/_rels/notesSlide7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8.xml"/></Relationships>
</file>

<file path=ppt/notesSlides/_rels/notesSlide7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9.xml"/></Relationships>
</file>

<file path=ppt/notesSlides/_rels/notesSlide7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0.xml"/></Relationships>
</file>

<file path=ppt/notesSlides/_rels/notesSlide7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2.xml"/></Relationships>
</file>

<file path=ppt/notesSlides/_rels/notesSlide8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3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58586AA5-6F3E-49F6-82C7-B2470F7D716D}" type="slidenum">
              <a:rPr lang="en-US" altLang="zh-CN">
                <a:latin typeface="Helvetica" panose="020B0604020202020204" pitchFamily="34" charset="0"/>
              </a:rPr>
              <a:pPr/>
              <a:t>1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61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14605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8D1F3DF9-FD37-49EE-9C16-EE47A55B050E}" type="slidenum">
              <a:rPr lang="en-US" altLang="zh-CN">
                <a:latin typeface="Helvetica" panose="020B0604020202020204" pitchFamily="34" charset="0"/>
              </a:rPr>
              <a:pPr/>
              <a:t>13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276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6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55609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6198B046-4526-4482-9DD2-87D96E648684}" type="slidenum">
              <a:rPr lang="en-US" altLang="zh-CN">
                <a:latin typeface="Helvetica" panose="020B0604020202020204" pitchFamily="34" charset="0"/>
              </a:rPr>
              <a:pPr/>
              <a:t>14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296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7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22920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98454640-BBC4-47D9-A69A-A232277ECF84}" type="slidenum">
              <a:rPr lang="en-US" altLang="zh-CN">
                <a:latin typeface="Helvetica" panose="020B0604020202020204" pitchFamily="34" charset="0"/>
              </a:rPr>
              <a:pPr/>
              <a:t>15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164859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4458C73C-CEC5-4EA4-9B17-76A7B77381B8}" type="slidenum">
              <a:rPr lang="en-US" altLang="zh-CN">
                <a:latin typeface="Helvetica" panose="020B0604020202020204" pitchFamily="34" charset="0"/>
              </a:rPr>
              <a:pPr/>
              <a:t>16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337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37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78369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2A68A52D-55D5-4944-BFB0-5D8432D36090}" type="slidenum">
              <a:rPr lang="en-US" altLang="zh-CN">
                <a:latin typeface="Helvetica" panose="020B0604020202020204" pitchFamily="34" charset="0"/>
              </a:rPr>
              <a:pPr/>
              <a:t>17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291342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9013619B-D54B-47BC-9F7B-D970C6F578E1}" type="slidenum">
              <a:rPr lang="en-US" altLang="zh-CN">
                <a:latin typeface="Helvetica" panose="020B0604020202020204" pitchFamily="34" charset="0"/>
              </a:rPr>
              <a:pPr/>
              <a:t>18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358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383224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CE2F4325-224D-4BA6-9255-BA9A90671B58}" type="slidenum">
              <a:rPr lang="en-US" altLang="zh-CN">
                <a:latin typeface="Helvetica" panose="020B0604020202020204" pitchFamily="34" charset="0"/>
              </a:rPr>
              <a:pPr/>
              <a:t>19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378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283422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AFF7DB74-34FE-407B-A64E-DDB33453771A}" type="slidenum">
              <a:rPr lang="en-US" altLang="zh-CN">
                <a:latin typeface="Helvetica" panose="020B0604020202020204" pitchFamily="34" charset="0"/>
              </a:rPr>
              <a:pPr/>
              <a:t>20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399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345391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2A68A52D-55D5-4944-BFB0-5D8432D36090}" type="slidenum">
              <a:rPr lang="en-US" altLang="zh-CN">
                <a:latin typeface="Helvetica" panose="020B0604020202020204" pitchFamily="34" charset="0"/>
              </a:rPr>
              <a:pPr/>
              <a:t>25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576662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DA17E692-4556-420B-99D7-6AA640C0E521}" type="slidenum">
              <a:rPr lang="en-US" altLang="zh-CN">
                <a:latin typeface="Helvetica" panose="020B0604020202020204" pitchFamily="34" charset="0"/>
              </a:rPr>
              <a:pPr/>
              <a:t>26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460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60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62613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D8F70092-7FD0-4CD9-89A4-D1A7CA805836}" type="slidenum">
              <a:rPr lang="en-US" altLang="zh-CN">
                <a:latin typeface="Helvetica" panose="020B0604020202020204" pitchFamily="34" charset="0"/>
              </a:rPr>
              <a:pPr/>
              <a:t>2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102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761221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9E1D78BC-9C60-4806-8A1F-44EF1144CCC4}" type="slidenum">
              <a:rPr lang="en-US" altLang="zh-CN">
                <a:latin typeface="Helvetica" panose="020B0604020202020204" pitchFamily="34" charset="0"/>
              </a:rPr>
              <a:pPr/>
              <a:t>27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48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368822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F74A41B0-3667-4FB4-A09E-F9067FD46DBF}" type="slidenum">
              <a:rPr lang="en-US" altLang="zh-CN">
                <a:latin typeface="Helvetica" panose="020B0604020202020204" pitchFamily="34" charset="0"/>
              </a:rPr>
              <a:pPr/>
              <a:t>28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501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01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842555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3553F8B6-B1F9-4D12-A8B5-F2607E646726}" type="slidenum">
              <a:rPr lang="en-US" altLang="zh-CN">
                <a:latin typeface="Helvetica" panose="020B0604020202020204" pitchFamily="34" charset="0"/>
              </a:rPr>
              <a:pPr/>
              <a:t>29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522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613792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C31CD04B-800D-4661-8C43-E2A3EE2396E5}" type="slidenum">
              <a:rPr lang="en-US" altLang="zh-CN">
                <a:latin typeface="Helvetica" panose="020B0604020202020204" pitchFamily="34" charset="0"/>
              </a:rPr>
              <a:pPr/>
              <a:t>30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542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201288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59D31C56-0D51-48B3-9609-61A89DD80C40}" type="slidenum">
              <a:rPr lang="en-US" altLang="zh-CN">
                <a:latin typeface="Helvetica" panose="020B0604020202020204" pitchFamily="34" charset="0"/>
              </a:rPr>
              <a:pPr/>
              <a:t>31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563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695136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19245009-F23E-4CB9-9920-E2333EB11ADD}" type="slidenum">
              <a:rPr lang="en-US" altLang="zh-CN">
                <a:latin typeface="Helvetica" panose="020B0604020202020204" pitchFamily="34" charset="0"/>
              </a:rPr>
              <a:pPr/>
              <a:t>32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583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83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983604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2A68A52D-55D5-4944-BFB0-5D8432D36090}" type="slidenum">
              <a:rPr lang="en-US" altLang="zh-CN">
                <a:latin typeface="Helvetica" panose="020B0604020202020204" pitchFamily="34" charset="0"/>
              </a:rPr>
              <a:pPr/>
              <a:t>34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070861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594C11D7-6789-46C6-8637-0B614CC473B2}" type="slidenum">
              <a:rPr lang="en-US" altLang="zh-CN">
                <a:latin typeface="Helvetica" panose="020B0604020202020204" pitchFamily="34" charset="0"/>
              </a:rPr>
              <a:pPr/>
              <a:t>35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614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588530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02C17A33-0948-4115-ACC2-F8D1BB9858D4}" type="slidenum">
              <a:rPr lang="en-US" altLang="zh-CN">
                <a:latin typeface="Helvetica" panose="020B0604020202020204" pitchFamily="34" charset="0"/>
              </a:rPr>
              <a:pPr/>
              <a:t>36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634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713787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F8116964-26FA-4D5C-8B40-ED26CD685619}" type="slidenum">
              <a:rPr lang="en-US" altLang="zh-CN">
                <a:latin typeface="Helvetica" panose="020B0604020202020204" pitchFamily="34" charset="0"/>
              </a:rPr>
              <a:pPr/>
              <a:t>37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17581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2A68A52D-55D5-4944-BFB0-5D8432D36090}" type="slidenum">
              <a:rPr lang="en-US" altLang="zh-CN">
                <a:latin typeface="Helvetica" panose="020B0604020202020204" pitchFamily="34" charset="0"/>
              </a:rPr>
              <a:pPr/>
              <a:t>3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219199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E785B5E0-2B19-4073-87C6-F09DD1E22DD1}" type="slidenum">
              <a:rPr lang="en-US" altLang="zh-CN">
                <a:latin typeface="Helvetica" panose="020B0604020202020204" pitchFamily="34" charset="0"/>
              </a:rPr>
              <a:pPr/>
              <a:t>38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675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75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976912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86708B13-E96C-4F22-BDF9-8C2B0A0AC201}" type="slidenum">
              <a:rPr lang="en-US" altLang="zh-CN">
                <a:latin typeface="Helvetica" panose="020B0604020202020204" pitchFamily="34" charset="0"/>
              </a:rPr>
              <a:pPr/>
              <a:t>39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716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6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79455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B057448F-3484-42A7-9EF8-E74CDCA5130D}" type="slidenum">
              <a:rPr lang="en-US" altLang="zh-CN">
                <a:latin typeface="Helvetica" panose="020B0604020202020204" pitchFamily="34" charset="0"/>
              </a:rPr>
              <a:pPr/>
              <a:t>40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696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96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962370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2A68A52D-55D5-4944-BFB0-5D8432D36090}" type="slidenum">
              <a:rPr lang="en-US" altLang="zh-CN">
                <a:latin typeface="Helvetica" panose="020B0604020202020204" pitchFamily="34" charset="0"/>
              </a:rPr>
              <a:pPr/>
              <a:t>41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101644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FEDAB513-DF23-4EB0-99E3-4B021A149CDD}" type="slidenum">
              <a:rPr lang="en-US" altLang="zh-CN">
                <a:latin typeface="Helvetica" panose="020B0604020202020204" pitchFamily="34" charset="0"/>
              </a:rPr>
              <a:pPr/>
              <a:t>42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737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7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684445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706A5522-69D2-482E-92F8-318338299862}" type="slidenum">
              <a:rPr lang="en-US" altLang="zh-CN">
                <a:latin typeface="Helvetica" panose="020B0604020202020204" pitchFamily="34" charset="0"/>
              </a:rPr>
              <a:pPr/>
              <a:t>43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757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57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607787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085866A0-FEA3-4D1B-93E5-07B5F14E8462}" type="slidenum">
              <a:rPr lang="en-US" altLang="zh-CN">
                <a:latin typeface="Helvetica" panose="020B0604020202020204" pitchFamily="34" charset="0"/>
              </a:rPr>
              <a:pPr/>
              <a:t>44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778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78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295905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1835B445-7EB8-4487-A39C-AE3834AE45E4}" type="slidenum">
              <a:rPr lang="en-US" altLang="zh-CN">
                <a:latin typeface="Helvetica" panose="020B0604020202020204" pitchFamily="34" charset="0"/>
              </a:rPr>
              <a:pPr/>
              <a:t>45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798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98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560484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DE0B0BD3-EAE5-4D4C-AD13-EF1448CF9C21}" type="slidenum">
              <a:rPr lang="en-US" altLang="zh-CN">
                <a:latin typeface="Helvetica" panose="020B0604020202020204" pitchFamily="34" charset="0"/>
              </a:rPr>
              <a:pPr/>
              <a:t>46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819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564041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809A118A-A0B4-4CF8-BBD5-A059B3E2BD7C}" type="slidenum">
              <a:rPr lang="en-US" altLang="zh-CN">
                <a:latin typeface="Helvetica" panose="020B0604020202020204" pitchFamily="34" charset="0"/>
              </a:rPr>
              <a:pPr/>
              <a:t>47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839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39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41397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83DF578D-A9C3-4A18-950B-08BD69D837C1}" type="slidenum">
              <a:rPr lang="en-US" altLang="zh-CN">
                <a:latin typeface="Helvetica" panose="020B0604020202020204" pitchFamily="34" charset="0"/>
              </a:rPr>
              <a:pPr/>
              <a:t>4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0768487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58580818-D9F8-4B6E-9598-257C487AD8E6}" type="slidenum">
              <a:rPr lang="en-US" altLang="zh-CN">
                <a:latin typeface="Helvetica" panose="020B0604020202020204" pitchFamily="34" charset="0"/>
              </a:rPr>
              <a:pPr/>
              <a:t>50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880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80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179527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F528F167-86D6-4857-AF01-C0BAA531C65F}" type="slidenum">
              <a:rPr lang="en-US" altLang="zh-CN">
                <a:latin typeface="Helvetica" panose="020B0604020202020204" pitchFamily="34" charset="0"/>
              </a:rPr>
              <a:pPr/>
              <a:t>51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901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01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014447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2DC0E60D-6DD1-4107-80EB-1CDE12D7F276}" type="slidenum">
              <a:rPr lang="en-US" altLang="zh-CN">
                <a:latin typeface="Helvetica" panose="020B0604020202020204" pitchFamily="34" charset="0"/>
              </a:rPr>
              <a:pPr/>
              <a:t>52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921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21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3255076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3453953C-3737-4EFF-9CBF-DAF8A5B63B10}" type="slidenum">
              <a:rPr lang="en-US" altLang="zh-CN">
                <a:latin typeface="Helvetica" panose="020B0604020202020204" pitchFamily="34" charset="0"/>
              </a:rPr>
              <a:pPr/>
              <a:t>53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942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42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5757888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38F18A70-DE6A-4E73-B63C-34C7D554C09D}" type="slidenum">
              <a:rPr lang="en-US" altLang="zh-CN">
                <a:latin typeface="Helvetica" panose="020B0604020202020204" pitchFamily="34" charset="0"/>
              </a:rPr>
              <a:pPr/>
              <a:t>54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962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9463930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75EA3452-0F04-4019-80F1-58DAB5CB39FB}" type="slidenum">
              <a:rPr lang="en-US" altLang="zh-CN">
                <a:latin typeface="Helvetica" panose="020B0604020202020204" pitchFamily="34" charset="0"/>
              </a:rPr>
              <a:pPr/>
              <a:t>55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983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83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0379072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1D20A368-18B5-4AA2-9DE8-31BDA8698E08}" type="slidenum">
              <a:rPr lang="en-US" altLang="zh-CN">
                <a:latin typeface="Helvetica" panose="020B0604020202020204" pitchFamily="34" charset="0"/>
              </a:rPr>
              <a:pPr/>
              <a:t>56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1003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03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6577296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9133C856-C683-4A3D-9700-073BF190FF7E}" type="slidenum">
              <a:rPr lang="en-US" altLang="zh-CN">
                <a:latin typeface="Helvetica" panose="020B0604020202020204" pitchFamily="34" charset="0"/>
              </a:rPr>
              <a:pPr/>
              <a:t>57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1024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405154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0A5D46DD-8554-4971-86CE-8E7E9BF90418}" type="slidenum">
              <a:rPr lang="en-US" altLang="zh-CN">
                <a:latin typeface="Helvetica" panose="020B0604020202020204" pitchFamily="34" charset="0"/>
              </a:rPr>
              <a:pPr/>
              <a:t>58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1044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44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1751619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087599DA-7014-46DF-BF0D-08D6795D6D42}" type="slidenum">
              <a:rPr lang="en-US" altLang="zh-CN">
                <a:latin typeface="Helvetica" panose="020B0604020202020204" pitchFamily="34" charset="0"/>
              </a:rPr>
              <a:pPr/>
              <a:t>59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1064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65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97350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E5FFE17D-28BE-47DC-BD28-1630431F93C5}" type="slidenum">
              <a:rPr lang="en-US" altLang="zh-CN">
                <a:latin typeface="Helvetica" panose="020B0604020202020204" pitchFamily="34" charset="0"/>
              </a:rPr>
              <a:pPr/>
              <a:t>5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143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3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795869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D36C7F87-DE15-42F2-8528-3B0D7090A618}" type="slidenum">
              <a:rPr lang="en-US" altLang="zh-CN">
                <a:latin typeface="Helvetica" panose="020B0604020202020204" pitchFamily="34" charset="0"/>
              </a:rPr>
              <a:pPr/>
              <a:t>60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1085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85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227892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2A68A52D-55D5-4944-BFB0-5D8432D36090}" type="slidenum">
              <a:rPr lang="en-US" altLang="zh-CN">
                <a:latin typeface="Helvetica" panose="020B0604020202020204" pitchFamily="34" charset="0"/>
              </a:rPr>
              <a:pPr/>
              <a:t>61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7300030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82E96C81-BF88-45CA-88F1-1002AE715119}" type="slidenum">
              <a:rPr lang="en-US" altLang="zh-CN">
                <a:latin typeface="Helvetica" panose="020B0604020202020204" pitchFamily="34" charset="0"/>
              </a:rPr>
              <a:pPr/>
              <a:t>62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1105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05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5052469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234ADC0D-2EB6-4496-A121-C772FC2FCEB2}" type="slidenum">
              <a:rPr lang="en-US" altLang="zh-CN">
                <a:latin typeface="Helvetica" panose="020B0604020202020204" pitchFamily="34" charset="0"/>
              </a:rPr>
              <a:pPr/>
              <a:t>63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8486400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364A9B56-49B7-430D-898C-06DB146C982A}" type="slidenum">
              <a:rPr lang="en-US" altLang="zh-CN">
                <a:latin typeface="Helvetica" panose="020B0604020202020204" pitchFamily="34" charset="0"/>
              </a:rPr>
              <a:pPr/>
              <a:t>64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1146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46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4631913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86BF8394-FF41-4F0F-9058-DD641142D591}" type="slidenum">
              <a:rPr lang="en-US" altLang="zh-CN">
                <a:latin typeface="Helvetica" panose="020B0604020202020204" pitchFamily="34" charset="0"/>
              </a:rPr>
              <a:pPr/>
              <a:t>65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1167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67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5372768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19F7C805-55B9-45E2-AC59-E664D78037CC}" type="slidenum">
              <a:rPr lang="en-US" altLang="zh-CN">
                <a:latin typeface="Helvetica" panose="020B0604020202020204" pitchFamily="34" charset="0"/>
              </a:rPr>
              <a:pPr/>
              <a:t>66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1187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87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7881007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E5687F48-8F8D-4554-B9AE-037E7B0B1A2C}" type="slidenum">
              <a:rPr lang="en-US" altLang="zh-CN">
                <a:latin typeface="Helvetica" panose="020B0604020202020204" pitchFamily="34" charset="0"/>
              </a:rPr>
              <a:pPr/>
              <a:t>67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1208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08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1586224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205E296A-0EF4-4536-8CBF-8BEDC01E2C1E}" type="slidenum">
              <a:rPr lang="en-US" altLang="zh-CN">
                <a:latin typeface="Helvetica" panose="020B0604020202020204" pitchFamily="34" charset="0"/>
              </a:rPr>
              <a:pPr/>
              <a:t>68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1228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8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0919433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FA99F277-FE0F-451D-A4FD-321B3F00781A}" type="slidenum">
              <a:rPr lang="en-US" altLang="zh-CN">
                <a:latin typeface="Helvetica" panose="020B0604020202020204" pitchFamily="34" charset="0"/>
              </a:rPr>
              <a:pPr/>
              <a:t>71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9141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BB67B944-A6F0-4CBD-87EF-2F3129B6B706}" type="slidenum">
              <a:rPr lang="en-US" altLang="zh-CN">
                <a:latin typeface="Helvetica" panose="020B0604020202020204" pitchFamily="34" charset="0"/>
              </a:rPr>
              <a:pPr/>
              <a:t>6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163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1642229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ECB69263-A79E-47E8-A5DE-AE2482FAF43E}" type="slidenum">
              <a:rPr lang="en-US" altLang="zh-CN">
                <a:latin typeface="Helvetica" panose="020B0604020202020204" pitchFamily="34" charset="0"/>
              </a:rPr>
              <a:pPr/>
              <a:t>72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1290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90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5601155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D2E1C581-C501-4B24-ACF8-34F445D777ED}" type="slidenum">
              <a:rPr lang="en-US" altLang="zh-CN">
                <a:latin typeface="Helvetica" panose="020B0604020202020204" pitchFamily="34" charset="0"/>
              </a:rPr>
              <a:pPr/>
              <a:t>73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1331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31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9273759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62A02027-EAD4-4BCC-BE9B-6DCF5E58D727}" type="slidenum">
              <a:rPr lang="en-US" altLang="zh-CN">
                <a:latin typeface="Helvetica" panose="020B0604020202020204" pitchFamily="34" charset="0"/>
              </a:rPr>
              <a:pPr/>
              <a:t>74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1310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10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5539906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DAD78347-A3BE-4C37-8820-9F1E5526F6C3}" type="slidenum">
              <a:rPr lang="en-US" altLang="zh-CN">
                <a:latin typeface="Helvetica" panose="020B0604020202020204" pitchFamily="34" charset="0"/>
              </a:rPr>
              <a:pPr/>
              <a:t>75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135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51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2369064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4B5503D2-E204-4305-8FA2-FB80E06D3D00}" type="slidenum">
              <a:rPr lang="en-US" altLang="zh-CN">
                <a:latin typeface="Helvetica" panose="020B0604020202020204" pitchFamily="34" charset="0"/>
              </a:rPr>
              <a:pPr/>
              <a:t>76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139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9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1595816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59F95ADA-5EC1-493A-8904-ADA48C186C51}" type="slidenum">
              <a:rPr lang="en-US" altLang="zh-CN">
                <a:latin typeface="Helvetica" panose="020B0604020202020204" pitchFamily="34" charset="0"/>
              </a:rPr>
              <a:pPr/>
              <a:t>77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1372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72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8899891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33C5B030-06EF-454E-92AF-6FC5BD5C1818}" type="slidenum">
              <a:rPr lang="en-US" altLang="zh-CN">
                <a:latin typeface="Helvetica" panose="020B0604020202020204" pitchFamily="34" charset="0"/>
              </a:rPr>
              <a:pPr/>
              <a:t>78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1413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13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9413918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860699A1-8471-41BA-96E1-4E4E5004C9DD}" type="slidenum">
              <a:rPr lang="en-US" altLang="zh-CN">
                <a:latin typeface="Helvetica" panose="020B0604020202020204" pitchFamily="34" charset="0"/>
              </a:rPr>
              <a:pPr/>
              <a:t>79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1433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33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9300479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2A68A52D-55D5-4944-BFB0-5D8432D36090}" type="slidenum">
              <a:rPr lang="en-US" altLang="zh-CN">
                <a:latin typeface="Helvetica" panose="020B0604020202020204" pitchFamily="34" charset="0"/>
              </a:rPr>
              <a:pPr/>
              <a:t>80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7896298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389FDAAA-3992-4035-9DBB-29BAE6F1BDE8}" type="slidenum">
              <a:rPr lang="en-US" altLang="zh-CN">
                <a:latin typeface="Helvetica" panose="020B0604020202020204" pitchFamily="34" charset="0"/>
              </a:rPr>
              <a:pPr/>
              <a:t>81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145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5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66055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81F8F244-CC33-4969-8387-4E916C4CD631}" type="slidenum">
              <a:rPr lang="en-US" altLang="zh-CN">
                <a:latin typeface="Helvetica" panose="020B0604020202020204" pitchFamily="34" charset="0"/>
              </a:rPr>
              <a:pPr/>
              <a:t>10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235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5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9433238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657EED63-10FC-4E2A-B4B3-05C032D599F6}" type="slidenum">
              <a:rPr lang="en-US" altLang="zh-CN">
                <a:latin typeface="Helvetica" panose="020B0604020202020204" pitchFamily="34" charset="0"/>
              </a:rPr>
              <a:pPr/>
              <a:t>82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1515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15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3617822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8994001E-2D64-4F16-8C62-88703BFB2B9B}" type="slidenum">
              <a:rPr lang="en-US" altLang="zh-CN">
                <a:latin typeface="Helvetica" panose="020B0604020202020204" pitchFamily="34" charset="0"/>
              </a:rPr>
              <a:pPr/>
              <a:t>83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1474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74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1786441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4D4F3664-F2E3-49CA-9712-49E577B2A102}" type="slidenum">
              <a:rPr lang="en-US" altLang="zh-CN">
                <a:latin typeface="Helvetica" panose="020B0604020202020204" pitchFamily="34" charset="0"/>
              </a:rPr>
              <a:pPr/>
              <a:t>84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1495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95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2009950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1D7AB2F3-BD02-40C9-8A88-AB87082DA9B1}" type="slidenum">
              <a:rPr lang="en-US" altLang="zh-CN">
                <a:latin typeface="Helvetica" panose="020B0604020202020204" pitchFamily="34" charset="0"/>
              </a:rPr>
              <a:pPr/>
              <a:t>85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1536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36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8567482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F1980FDC-D999-44F6-ABB1-FC94B08E0169}" type="slidenum">
              <a:rPr lang="en-US" altLang="zh-CN">
                <a:latin typeface="Helvetica" panose="020B0604020202020204" pitchFamily="34" charset="0"/>
              </a:rPr>
              <a:pPr/>
              <a:t>86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1556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56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7233797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8958678D-5A4C-45FD-B41E-CBE3CD7DB1B0}" type="slidenum">
              <a:rPr lang="en-US" altLang="zh-CN">
                <a:latin typeface="Helvetica" panose="020B0604020202020204" pitchFamily="34" charset="0"/>
              </a:rPr>
              <a:pPr/>
              <a:t>87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1576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77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283211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E4428BE7-C428-4E84-B736-980760F7C2EF}" type="slidenum">
              <a:rPr lang="en-US" altLang="zh-CN">
                <a:latin typeface="Helvetica" panose="020B0604020202020204" pitchFamily="34" charset="0"/>
              </a:rPr>
              <a:pPr/>
              <a:t>88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159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97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420077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AE479754-CFB9-4021-92A7-5BE3E23571B4}" type="slidenum">
              <a:rPr lang="en-US" altLang="zh-CN">
                <a:latin typeface="Helvetica" panose="020B0604020202020204" pitchFamily="34" charset="0"/>
              </a:rPr>
              <a:pPr/>
              <a:t>89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1617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17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6428813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2A68A52D-55D5-4944-BFB0-5D8432D36090}" type="slidenum">
              <a:rPr lang="en-US" altLang="zh-CN">
                <a:latin typeface="Helvetica" panose="020B0604020202020204" pitchFamily="34" charset="0"/>
              </a:rPr>
              <a:pPr/>
              <a:t>90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5391625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36A21AA0-6DCB-4DDC-8EA1-DD0B72F839BD}" type="slidenum">
              <a:rPr lang="en-US" altLang="zh-CN">
                <a:latin typeface="Helvetica" panose="020B0604020202020204" pitchFamily="34" charset="0"/>
              </a:rPr>
              <a:pPr/>
              <a:t>91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1638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68108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80F0CA64-6220-44F9-BFBF-15100B851DDB}" type="slidenum">
              <a:rPr lang="en-US" altLang="zh-CN">
                <a:latin typeface="Helvetica" panose="020B0604020202020204" pitchFamily="34" charset="0"/>
              </a:rPr>
              <a:pPr/>
              <a:t>11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215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5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953389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8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AAFB8167-DD76-4FFE-A5ED-76461381F426}" type="slidenum">
              <a:rPr lang="en-US" altLang="zh-CN">
                <a:latin typeface="Helvetica" panose="020B0604020202020204" pitchFamily="34" charset="0"/>
              </a:rPr>
              <a:pPr/>
              <a:t>92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1658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58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3364763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BC8DFB23-888C-4C7D-80DA-39CA42DD73BD}" type="slidenum">
              <a:rPr lang="en-US" altLang="zh-CN">
                <a:latin typeface="Helvetica" panose="020B0604020202020204" pitchFamily="34" charset="0"/>
              </a:rPr>
              <a:pPr/>
              <a:t>93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1679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79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45154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41637974-2592-4D44-961D-FB85D32BFA20}" type="slidenum">
              <a:rPr lang="en-US" altLang="zh-CN">
                <a:latin typeface="Helvetica" panose="020B0604020202020204" pitchFamily="34" charset="0"/>
              </a:rPr>
              <a:pPr/>
              <a:t>12</a:t>
            </a:fld>
            <a:endParaRPr lang="en-US" altLang="zh-CN">
              <a:latin typeface="Helvetica" panose="020B0604020202020204" pitchFamily="34" charset="0"/>
            </a:endParaRPr>
          </a:p>
        </p:txBody>
      </p:sp>
      <p:sp>
        <p:nvSpPr>
          <p:cNvPr id="256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52183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>
            <a:grpSpLocks/>
          </p:cNvGrpSpPr>
          <p:nvPr/>
        </p:nvGrpSpPr>
        <p:grpSpPr bwMode="auto">
          <a:xfrm>
            <a:off x="298450" y="3948113"/>
            <a:ext cx="12915900" cy="268287"/>
            <a:chOff x="125" y="1865"/>
            <a:chExt cx="5424" cy="127"/>
          </a:xfrm>
        </p:grpSpPr>
        <p:sp>
          <p:nvSpPr>
            <p:cNvPr id="4" name="Rectangle 4"/>
            <p:cNvSpPr>
              <a:spLocks noChangeArrowheads="1"/>
            </p:cNvSpPr>
            <p:nvPr/>
          </p:nvSpPr>
          <p:spPr bwMode="auto">
            <a:xfrm>
              <a:off x="125" y="1865"/>
              <a:ext cx="1808" cy="127"/>
            </a:xfrm>
            <a:prstGeom prst="rect">
              <a:avLst/>
            </a:prstGeom>
            <a:solidFill>
              <a:srgbClr val="3366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defRPr/>
              </a:pPr>
              <a:endParaRPr lang="zh-CN" altLang="zh-CN" smtClean="0"/>
            </a:p>
          </p:txBody>
        </p:sp>
        <p:sp>
          <p:nvSpPr>
            <p:cNvPr id="5" name="Rectangle 5"/>
            <p:cNvSpPr>
              <a:spLocks noChangeArrowheads="1"/>
            </p:cNvSpPr>
            <p:nvPr/>
          </p:nvSpPr>
          <p:spPr bwMode="auto">
            <a:xfrm>
              <a:off x="1933" y="1865"/>
              <a:ext cx="1808" cy="127"/>
            </a:xfrm>
            <a:prstGeom prst="rect">
              <a:avLst/>
            </a:prstGeom>
            <a:solidFill>
              <a:srgbClr val="99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defRPr/>
              </a:pPr>
              <a:endParaRPr lang="zh-CN" altLang="zh-CN" smtClean="0"/>
            </a:p>
          </p:txBody>
        </p:sp>
        <p:sp>
          <p:nvSpPr>
            <p:cNvPr id="6" name="Rectangle 6"/>
            <p:cNvSpPr>
              <a:spLocks noChangeArrowheads="1"/>
            </p:cNvSpPr>
            <p:nvPr/>
          </p:nvSpPr>
          <p:spPr bwMode="auto">
            <a:xfrm>
              <a:off x="3741" y="1865"/>
              <a:ext cx="1808" cy="127"/>
            </a:xfrm>
            <a:prstGeom prst="rect">
              <a:avLst/>
            </a:prstGeom>
            <a:solidFill>
              <a:srgbClr val="3366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defRPr/>
              </a:pPr>
              <a:endParaRPr lang="zh-CN" altLang="zh-CN" smtClean="0"/>
            </a:p>
          </p:txBody>
        </p:sp>
      </p:grpSp>
      <p:sp>
        <p:nvSpPr>
          <p:cNvPr id="7" name="Text Box 7"/>
          <p:cNvSpPr txBox="1">
            <a:spLocks noChangeArrowheads="1"/>
          </p:cNvSpPr>
          <p:nvPr/>
        </p:nvSpPr>
        <p:spPr bwMode="auto">
          <a:xfrm>
            <a:off x="9734550" y="8783638"/>
            <a:ext cx="4070350" cy="3476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130622" tIns="65311" rIns="130622" bIns="65311">
            <a:spAutoFit/>
          </a:bodyPr>
          <a:lstStyle>
            <a:lvl1pPr>
              <a:defRPr sz="2400"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sz="1400" b="1" smtClean="0">
                <a:solidFill>
                  <a:srgbClr val="336699"/>
                </a:solidFill>
                <a:latin typeface="Helvetica" pitchFamily="-84" charset="0"/>
              </a:rPr>
              <a:t>Silberschatz, Galvin and Gagne ©2013</a:t>
            </a:r>
          </a:p>
        </p:txBody>
      </p:sp>
      <p:sp>
        <p:nvSpPr>
          <p:cNvPr id="8" name="Text Box 8"/>
          <p:cNvSpPr txBox="1">
            <a:spLocks noChangeArrowheads="1"/>
          </p:cNvSpPr>
          <p:nvPr/>
        </p:nvSpPr>
        <p:spPr bwMode="auto">
          <a:xfrm>
            <a:off x="41275" y="8818563"/>
            <a:ext cx="3727450" cy="3476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130622" tIns="65311" rIns="130622" bIns="65311">
            <a:spAutoFit/>
          </a:bodyPr>
          <a:lstStyle>
            <a:lvl1pPr>
              <a:defRPr sz="2400"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1400" b="1" smtClean="0">
                <a:solidFill>
                  <a:srgbClr val="336699"/>
                </a:solidFill>
                <a:latin typeface="Helvetica" pitchFamily="-84" charset="0"/>
              </a:rPr>
              <a:t>Operating System Concepts – 9</a:t>
            </a:r>
            <a:r>
              <a:rPr lang="en-US" sz="1400" b="1" baseline="30000" smtClean="0">
                <a:solidFill>
                  <a:srgbClr val="336699"/>
                </a:solidFill>
                <a:latin typeface="Helvetica" pitchFamily="-84" charset="0"/>
              </a:rPr>
              <a:t>th</a:t>
            </a:r>
            <a:r>
              <a:rPr lang="en-US" sz="1400" b="1" smtClean="0">
                <a:solidFill>
                  <a:srgbClr val="336699"/>
                </a:solidFill>
                <a:latin typeface="Helvetica" pitchFamily="-84" charset="0"/>
              </a:rPr>
              <a:t> Edition</a:t>
            </a:r>
          </a:p>
        </p:txBody>
      </p:sp>
      <p:pic>
        <p:nvPicPr>
          <p:cNvPr id="9" name="Picture 9" descr="dino_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1900" y="5543550"/>
            <a:ext cx="3092450" cy="2125663"/>
          </a:xfrm>
          <a:prstGeom prst="rect">
            <a:avLst/>
          </a:prstGeom>
          <a:noFill/>
          <a:ln w="76200">
            <a:solidFill>
              <a:srgbClr val="336699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10"/>
          <p:cNvSpPr>
            <a:spLocks noChangeArrowheads="1"/>
          </p:cNvSpPr>
          <p:nvPr/>
        </p:nvSpPr>
        <p:spPr bwMode="auto">
          <a:xfrm>
            <a:off x="4837113" y="5365750"/>
            <a:ext cx="3505200" cy="2493963"/>
          </a:xfrm>
          <a:prstGeom prst="rect">
            <a:avLst/>
          </a:prstGeom>
          <a:noFill/>
          <a:ln w="57150" cmpd="thinThick">
            <a:solidFill>
              <a:srgbClr val="66CC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130622" tIns="65311" rIns="130622" bIns="65311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>
              <a:defRPr/>
            </a:pPr>
            <a:endParaRPr lang="zh-CN" altLang="zh-CN" smtClean="0"/>
          </a:p>
        </p:txBody>
      </p:sp>
      <p:sp>
        <p:nvSpPr>
          <p:cNvPr id="25497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028700" y="914400"/>
            <a:ext cx="11658600" cy="2836333"/>
          </a:xfrm>
        </p:spPr>
        <p:txBody>
          <a:bodyPr/>
          <a:lstStyle>
            <a:lvl1pPr>
              <a:defRPr sz="61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971385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5452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337007" y="370417"/>
            <a:ext cx="3217068" cy="73152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370417"/>
            <a:ext cx="9422607" cy="7315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8548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0449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3470" y="5875867"/>
            <a:ext cx="11658600" cy="1816100"/>
          </a:xfrm>
        </p:spPr>
        <p:txBody>
          <a:bodyPr anchor="t"/>
          <a:lstStyle>
            <a:lvl1pPr algn="l">
              <a:defRPr sz="57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83470" y="3875618"/>
            <a:ext cx="11658600" cy="2000249"/>
          </a:xfrm>
        </p:spPr>
        <p:txBody>
          <a:bodyPr anchor="b"/>
          <a:lstStyle>
            <a:lvl1pPr marL="0" indent="0">
              <a:buNone/>
              <a:defRPr sz="2900"/>
            </a:lvl1pPr>
            <a:lvl2pPr marL="653110" indent="0">
              <a:buNone/>
              <a:defRPr sz="2600"/>
            </a:lvl2pPr>
            <a:lvl3pPr marL="1306220" indent="0">
              <a:buNone/>
              <a:defRPr sz="2300"/>
            </a:lvl3pPr>
            <a:lvl4pPr marL="1959331" indent="0">
              <a:buNone/>
              <a:defRPr sz="2000"/>
            </a:lvl4pPr>
            <a:lvl5pPr marL="2612441" indent="0">
              <a:buNone/>
              <a:defRPr sz="2000"/>
            </a:lvl5pPr>
            <a:lvl6pPr marL="3265551" indent="0">
              <a:buNone/>
              <a:defRPr sz="2000"/>
            </a:lvl6pPr>
            <a:lvl7pPr marL="3918661" indent="0">
              <a:buNone/>
              <a:defRPr sz="2000"/>
            </a:lvl7pPr>
            <a:lvl8pPr marL="4571771" indent="0">
              <a:buNone/>
              <a:defRPr sz="2000"/>
            </a:lvl8pPr>
            <a:lvl9pPr marL="5224882" indent="0">
              <a:buNone/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108714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9675" y="1644651"/>
            <a:ext cx="6057900" cy="6040967"/>
          </a:xfrm>
        </p:spPr>
        <p:txBody>
          <a:bodyPr/>
          <a:lstStyle>
            <a:lvl1pPr>
              <a:defRPr sz="4000"/>
            </a:lvl1pPr>
            <a:lvl2pPr>
              <a:defRPr sz="3400"/>
            </a:lvl2pPr>
            <a:lvl3pPr>
              <a:defRPr sz="29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96175" y="1644651"/>
            <a:ext cx="6057900" cy="6040967"/>
          </a:xfrm>
        </p:spPr>
        <p:txBody>
          <a:bodyPr/>
          <a:lstStyle>
            <a:lvl1pPr>
              <a:defRPr sz="4000"/>
            </a:lvl1pPr>
            <a:lvl2pPr>
              <a:defRPr sz="3400"/>
            </a:lvl2pPr>
            <a:lvl3pPr>
              <a:defRPr sz="29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700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66184"/>
            <a:ext cx="12344400" cy="1524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46817"/>
            <a:ext cx="6060282" cy="853016"/>
          </a:xfrm>
        </p:spPr>
        <p:txBody>
          <a:bodyPr anchor="b"/>
          <a:lstStyle>
            <a:lvl1pPr marL="0" indent="0">
              <a:buNone/>
              <a:defRPr sz="3400" b="1"/>
            </a:lvl1pPr>
            <a:lvl2pPr marL="653110" indent="0">
              <a:buNone/>
              <a:defRPr sz="2900" b="1"/>
            </a:lvl2pPr>
            <a:lvl3pPr marL="1306220" indent="0">
              <a:buNone/>
              <a:defRPr sz="2600" b="1"/>
            </a:lvl3pPr>
            <a:lvl4pPr marL="1959331" indent="0">
              <a:buNone/>
              <a:defRPr sz="2300" b="1"/>
            </a:lvl4pPr>
            <a:lvl5pPr marL="2612441" indent="0">
              <a:buNone/>
              <a:defRPr sz="2300" b="1"/>
            </a:lvl5pPr>
            <a:lvl6pPr marL="3265551" indent="0">
              <a:buNone/>
              <a:defRPr sz="2300" b="1"/>
            </a:lvl6pPr>
            <a:lvl7pPr marL="3918661" indent="0">
              <a:buNone/>
              <a:defRPr sz="2300" b="1"/>
            </a:lvl7pPr>
            <a:lvl8pPr marL="4571771" indent="0">
              <a:buNone/>
              <a:defRPr sz="2300" b="1"/>
            </a:lvl8pPr>
            <a:lvl9pPr marL="5224882" indent="0">
              <a:buNone/>
              <a:defRPr sz="23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2899833"/>
            <a:ext cx="6060282" cy="5268384"/>
          </a:xfrm>
        </p:spPr>
        <p:txBody>
          <a:bodyPr/>
          <a:lstStyle>
            <a:lvl1pPr>
              <a:defRPr sz="3400"/>
            </a:lvl1pPr>
            <a:lvl2pPr>
              <a:defRPr sz="2900"/>
            </a:lvl2pPr>
            <a:lvl3pPr>
              <a:defRPr sz="26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967538" y="2046817"/>
            <a:ext cx="6062663" cy="853016"/>
          </a:xfrm>
        </p:spPr>
        <p:txBody>
          <a:bodyPr anchor="b"/>
          <a:lstStyle>
            <a:lvl1pPr marL="0" indent="0">
              <a:buNone/>
              <a:defRPr sz="3400" b="1"/>
            </a:lvl1pPr>
            <a:lvl2pPr marL="653110" indent="0">
              <a:buNone/>
              <a:defRPr sz="2900" b="1"/>
            </a:lvl2pPr>
            <a:lvl3pPr marL="1306220" indent="0">
              <a:buNone/>
              <a:defRPr sz="2600" b="1"/>
            </a:lvl3pPr>
            <a:lvl4pPr marL="1959331" indent="0">
              <a:buNone/>
              <a:defRPr sz="2300" b="1"/>
            </a:lvl4pPr>
            <a:lvl5pPr marL="2612441" indent="0">
              <a:buNone/>
              <a:defRPr sz="2300" b="1"/>
            </a:lvl5pPr>
            <a:lvl6pPr marL="3265551" indent="0">
              <a:buNone/>
              <a:defRPr sz="2300" b="1"/>
            </a:lvl6pPr>
            <a:lvl7pPr marL="3918661" indent="0">
              <a:buNone/>
              <a:defRPr sz="2300" b="1"/>
            </a:lvl7pPr>
            <a:lvl8pPr marL="4571771" indent="0">
              <a:buNone/>
              <a:defRPr sz="2300" b="1"/>
            </a:lvl8pPr>
            <a:lvl9pPr marL="5224882" indent="0">
              <a:buNone/>
              <a:defRPr sz="23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967538" y="2899833"/>
            <a:ext cx="6062663" cy="5268384"/>
          </a:xfrm>
        </p:spPr>
        <p:txBody>
          <a:bodyPr/>
          <a:lstStyle>
            <a:lvl1pPr>
              <a:defRPr sz="3400"/>
            </a:lvl1pPr>
            <a:lvl2pPr>
              <a:defRPr sz="2900"/>
            </a:lvl2pPr>
            <a:lvl3pPr>
              <a:defRPr sz="26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2269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0802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3667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364067"/>
            <a:ext cx="4512470" cy="1549400"/>
          </a:xfrm>
        </p:spPr>
        <p:txBody>
          <a:bodyPr/>
          <a:lstStyle>
            <a:lvl1pPr algn="l">
              <a:defRPr sz="29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62575" y="364067"/>
            <a:ext cx="7667625" cy="7804151"/>
          </a:xfrm>
        </p:spPr>
        <p:txBody>
          <a:bodyPr/>
          <a:lstStyle>
            <a:lvl1pPr>
              <a:defRPr sz="4600"/>
            </a:lvl1pPr>
            <a:lvl2pPr>
              <a:defRPr sz="4000"/>
            </a:lvl2pPr>
            <a:lvl3pPr>
              <a:defRPr sz="3400"/>
            </a:lvl3pPr>
            <a:lvl4pPr>
              <a:defRPr sz="2900"/>
            </a:lvl4pPr>
            <a:lvl5pPr>
              <a:defRPr sz="2900"/>
            </a:lvl5pPr>
            <a:lvl6pPr>
              <a:defRPr sz="2900"/>
            </a:lvl6pPr>
            <a:lvl7pPr>
              <a:defRPr sz="2900"/>
            </a:lvl7pPr>
            <a:lvl8pPr>
              <a:defRPr sz="2900"/>
            </a:lvl8pPr>
            <a:lvl9pPr>
              <a:defRPr sz="2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1913467"/>
            <a:ext cx="4512470" cy="6254751"/>
          </a:xfrm>
        </p:spPr>
        <p:txBody>
          <a:bodyPr/>
          <a:lstStyle>
            <a:lvl1pPr marL="0" indent="0">
              <a:buNone/>
              <a:defRPr sz="2000"/>
            </a:lvl1pPr>
            <a:lvl2pPr marL="653110" indent="0">
              <a:buNone/>
              <a:defRPr sz="1700"/>
            </a:lvl2pPr>
            <a:lvl3pPr marL="1306220" indent="0">
              <a:buNone/>
              <a:defRPr sz="1400"/>
            </a:lvl3pPr>
            <a:lvl4pPr marL="1959331" indent="0">
              <a:buNone/>
              <a:defRPr sz="1300"/>
            </a:lvl4pPr>
            <a:lvl5pPr marL="2612441" indent="0">
              <a:buNone/>
              <a:defRPr sz="1300"/>
            </a:lvl5pPr>
            <a:lvl6pPr marL="3265551" indent="0">
              <a:buNone/>
              <a:defRPr sz="1300"/>
            </a:lvl6pPr>
            <a:lvl7pPr marL="3918661" indent="0">
              <a:buNone/>
              <a:defRPr sz="1300"/>
            </a:lvl7pPr>
            <a:lvl8pPr marL="4571771" indent="0">
              <a:buNone/>
              <a:defRPr sz="1300"/>
            </a:lvl8pPr>
            <a:lvl9pPr marL="5224882" indent="0">
              <a:buNone/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503529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88432" y="6400800"/>
            <a:ext cx="8229600" cy="755651"/>
          </a:xfrm>
        </p:spPr>
        <p:txBody>
          <a:bodyPr/>
          <a:lstStyle>
            <a:lvl1pPr algn="l">
              <a:defRPr sz="29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688432" y="817033"/>
            <a:ext cx="8229600" cy="5486400"/>
          </a:xfrm>
        </p:spPr>
        <p:txBody>
          <a:bodyPr/>
          <a:lstStyle>
            <a:lvl1pPr marL="0" indent="0">
              <a:buNone/>
              <a:defRPr sz="4600"/>
            </a:lvl1pPr>
            <a:lvl2pPr marL="653110" indent="0">
              <a:buNone/>
              <a:defRPr sz="4000"/>
            </a:lvl2pPr>
            <a:lvl3pPr marL="1306220" indent="0">
              <a:buNone/>
              <a:defRPr sz="3400"/>
            </a:lvl3pPr>
            <a:lvl4pPr marL="1959331" indent="0">
              <a:buNone/>
              <a:defRPr sz="2900"/>
            </a:lvl4pPr>
            <a:lvl5pPr marL="2612441" indent="0">
              <a:buNone/>
              <a:defRPr sz="2900"/>
            </a:lvl5pPr>
            <a:lvl6pPr marL="3265551" indent="0">
              <a:buNone/>
              <a:defRPr sz="2900"/>
            </a:lvl6pPr>
            <a:lvl7pPr marL="3918661" indent="0">
              <a:buNone/>
              <a:defRPr sz="2900"/>
            </a:lvl7pPr>
            <a:lvl8pPr marL="4571771" indent="0">
              <a:buNone/>
              <a:defRPr sz="2900"/>
            </a:lvl8pPr>
            <a:lvl9pPr marL="5224882" indent="0">
              <a:buNone/>
              <a:defRPr sz="29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88432" y="7156451"/>
            <a:ext cx="8229600" cy="1073149"/>
          </a:xfrm>
        </p:spPr>
        <p:txBody>
          <a:bodyPr/>
          <a:lstStyle>
            <a:lvl1pPr marL="0" indent="0">
              <a:buNone/>
              <a:defRPr sz="2000"/>
            </a:lvl1pPr>
            <a:lvl2pPr marL="653110" indent="0">
              <a:buNone/>
              <a:defRPr sz="1700"/>
            </a:lvl2pPr>
            <a:lvl3pPr marL="1306220" indent="0">
              <a:buNone/>
              <a:defRPr sz="1400"/>
            </a:lvl3pPr>
            <a:lvl4pPr marL="1959331" indent="0">
              <a:buNone/>
              <a:defRPr sz="1300"/>
            </a:lvl4pPr>
            <a:lvl5pPr marL="2612441" indent="0">
              <a:buNone/>
              <a:defRPr sz="1300"/>
            </a:lvl5pPr>
            <a:lvl6pPr marL="3265551" indent="0">
              <a:buNone/>
              <a:defRPr sz="1300"/>
            </a:lvl6pPr>
            <a:lvl7pPr marL="3918661" indent="0">
              <a:buNone/>
              <a:defRPr sz="1300"/>
            </a:lvl7pPr>
            <a:lvl8pPr marL="4571771" indent="0">
              <a:buNone/>
              <a:defRPr sz="1300"/>
            </a:lvl8pPr>
            <a:lvl9pPr marL="5224882" indent="0">
              <a:buNone/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843362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4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ino_3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625" y="0"/>
            <a:ext cx="1793875" cy="1211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369888"/>
            <a:ext cx="12344400" cy="768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30622" tIns="65311" rIns="130622" bIns="65311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/>
              <a:t>Click to edit Master title style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09675" y="1644650"/>
            <a:ext cx="12344400" cy="6040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30622" tIns="65311" rIns="130622" bIns="6531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</a:p>
        </p:txBody>
      </p:sp>
      <p:sp>
        <p:nvSpPr>
          <p:cNvPr id="1029" name="Rectangle 5"/>
          <p:cNvSpPr>
            <a:spLocks noChangeArrowheads="1"/>
          </p:cNvSpPr>
          <p:nvPr/>
        </p:nvSpPr>
        <p:spPr bwMode="auto">
          <a:xfrm>
            <a:off x="0" y="0"/>
            <a:ext cx="342900" cy="3048000"/>
          </a:xfrm>
          <a:prstGeom prst="rect">
            <a:avLst/>
          </a:prstGeom>
          <a:solidFill>
            <a:srgbClr val="3366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30622" tIns="65311" rIns="130622" bIns="65311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lang="zh-CN" altLang="zh-CN" sz="3400" smtClean="0">
              <a:latin typeface="Times New Roman" panose="02020603050405020304" pitchFamily="18" charset="0"/>
            </a:endParaRPr>
          </a:p>
        </p:txBody>
      </p:sp>
      <p:sp>
        <p:nvSpPr>
          <p:cNvPr id="1030" name="Line 6"/>
          <p:cNvSpPr>
            <a:spLocks noChangeShapeType="1"/>
          </p:cNvSpPr>
          <p:nvPr/>
        </p:nvSpPr>
        <p:spPr bwMode="auto">
          <a:xfrm>
            <a:off x="685800" y="1147763"/>
            <a:ext cx="12115800" cy="0"/>
          </a:xfrm>
          <a:prstGeom prst="line">
            <a:avLst/>
          </a:prstGeom>
          <a:noFill/>
          <a:ln w="19050">
            <a:solidFill>
              <a:srgbClr val="336699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130622" tIns="65311" rIns="130622" bIns="65311"/>
          <a:lstStyle/>
          <a:p>
            <a:endParaRPr lang="en-US"/>
          </a:p>
        </p:txBody>
      </p:sp>
      <p:sp>
        <p:nvSpPr>
          <p:cNvPr id="1031" name="Rectangle 7"/>
          <p:cNvSpPr>
            <a:spLocks noChangeArrowheads="1"/>
          </p:cNvSpPr>
          <p:nvPr/>
        </p:nvSpPr>
        <p:spPr bwMode="auto">
          <a:xfrm>
            <a:off x="0" y="3048000"/>
            <a:ext cx="342900" cy="3048000"/>
          </a:xfrm>
          <a:prstGeom prst="rect">
            <a:avLst/>
          </a:prstGeom>
          <a:solidFill>
            <a:srgbClr val="99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30622" tIns="65311" rIns="130622" bIns="65311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lang="zh-CN" altLang="zh-CN" sz="3400" smtClean="0">
              <a:latin typeface="Times New Roman" panose="02020603050405020304" pitchFamily="18" charset="0"/>
            </a:endParaRPr>
          </a:p>
        </p:txBody>
      </p:sp>
      <p:sp>
        <p:nvSpPr>
          <p:cNvPr id="1032" name="Rectangle 8"/>
          <p:cNvSpPr>
            <a:spLocks noChangeArrowheads="1"/>
          </p:cNvSpPr>
          <p:nvPr/>
        </p:nvSpPr>
        <p:spPr bwMode="auto">
          <a:xfrm>
            <a:off x="0" y="6096000"/>
            <a:ext cx="342900" cy="3048000"/>
          </a:xfrm>
          <a:prstGeom prst="rect">
            <a:avLst/>
          </a:prstGeom>
          <a:solidFill>
            <a:srgbClr val="3366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30622" tIns="65311" rIns="130622" bIns="65311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lang="zh-CN" altLang="zh-CN" sz="3400" smtClean="0">
              <a:latin typeface="Times New Roman" panose="02020603050405020304" pitchFamily="18" charset="0"/>
            </a:endParaRPr>
          </a:p>
        </p:txBody>
      </p:sp>
      <p:sp>
        <p:nvSpPr>
          <p:cNvPr id="253961" name="Text Box 9"/>
          <p:cNvSpPr txBox="1">
            <a:spLocks noChangeArrowheads="1"/>
          </p:cNvSpPr>
          <p:nvPr/>
        </p:nvSpPr>
        <p:spPr bwMode="auto">
          <a:xfrm>
            <a:off x="6403975" y="8818563"/>
            <a:ext cx="631825" cy="3476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130622" tIns="65311" rIns="130622" bIns="65311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zh-CN" sz="1400" b="1" smtClean="0">
                <a:solidFill>
                  <a:srgbClr val="006699"/>
                </a:solidFill>
                <a:latin typeface="Helvetica" panose="020B0604020202020204" pitchFamily="34" charset="0"/>
              </a:rPr>
              <a:t>8.</a:t>
            </a:r>
            <a:fld id="{CCCD7AC5-80E4-44A6-B130-A88197925D85}" type="slidenum">
              <a:rPr lang="en-US" altLang="zh-CN" sz="1400" b="1" smtClean="0">
                <a:solidFill>
                  <a:srgbClr val="006699"/>
                </a:solidFill>
                <a:latin typeface="Helvetica" panose="020B0604020202020204" pitchFamily="34" charset="0"/>
              </a:rPr>
              <a:pPr algn="ctr">
                <a:spcBef>
                  <a:spcPct val="50000"/>
                </a:spcBef>
                <a:defRPr/>
              </a:pPr>
              <a:t>‹#›</a:t>
            </a:fld>
            <a:endParaRPr lang="en-US" altLang="zh-CN" sz="1400" b="1" smtClean="0">
              <a:solidFill>
                <a:srgbClr val="006699"/>
              </a:solidFill>
              <a:latin typeface="Helvetica" panose="020B0604020202020204" pitchFamily="34" charset="0"/>
            </a:endParaRPr>
          </a:p>
        </p:txBody>
      </p:sp>
      <p:sp>
        <p:nvSpPr>
          <p:cNvPr id="253962" name="Text Box 10"/>
          <p:cNvSpPr txBox="1">
            <a:spLocks noChangeArrowheads="1"/>
          </p:cNvSpPr>
          <p:nvPr/>
        </p:nvSpPr>
        <p:spPr bwMode="auto">
          <a:xfrm>
            <a:off x="9734550" y="8783638"/>
            <a:ext cx="4070350" cy="3476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130622" tIns="65311" rIns="130622" bIns="65311">
            <a:spAutoFit/>
          </a:bodyPr>
          <a:lstStyle>
            <a:lvl1pPr>
              <a:defRPr sz="2400"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sz="1400" b="1" smtClean="0">
                <a:solidFill>
                  <a:srgbClr val="006699"/>
                </a:solidFill>
                <a:latin typeface="Helvetica" pitchFamily="-84" charset="0"/>
              </a:rPr>
              <a:t>Silberschatz, Galvin and Gagne ©2013</a:t>
            </a:r>
          </a:p>
        </p:txBody>
      </p:sp>
      <p:sp>
        <p:nvSpPr>
          <p:cNvPr id="253963" name="Text Box 11"/>
          <p:cNvSpPr txBox="1">
            <a:spLocks noChangeArrowheads="1"/>
          </p:cNvSpPr>
          <p:nvPr userDrawn="1"/>
        </p:nvSpPr>
        <p:spPr bwMode="auto">
          <a:xfrm>
            <a:off x="279400" y="8828088"/>
            <a:ext cx="3727450" cy="3476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130622" tIns="65311" rIns="130622" bIns="65311">
            <a:spAutoFit/>
          </a:bodyPr>
          <a:lstStyle>
            <a:lvl1pPr>
              <a:defRPr sz="2400"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1400" b="1" smtClean="0">
                <a:solidFill>
                  <a:srgbClr val="006699"/>
                </a:solidFill>
                <a:latin typeface="Helvetica" pitchFamily="-84" charset="0"/>
              </a:rPr>
              <a:t>Operating System Concepts</a:t>
            </a:r>
            <a:r>
              <a:rPr lang="en-US" sz="1400" b="1" smtClean="0">
                <a:solidFill>
                  <a:srgbClr val="336699"/>
                </a:solidFill>
                <a:latin typeface="Helvetica" pitchFamily="-84" charset="0"/>
              </a:rPr>
              <a:t> – 9</a:t>
            </a:r>
            <a:r>
              <a:rPr lang="en-US" sz="1400" b="1" baseline="30000" smtClean="0">
                <a:solidFill>
                  <a:srgbClr val="336699"/>
                </a:solidFill>
                <a:latin typeface="Helvetica" pitchFamily="-84" charset="0"/>
              </a:rPr>
              <a:t>th</a:t>
            </a:r>
            <a:r>
              <a:rPr lang="en-US" sz="1400" b="1" smtClean="0">
                <a:solidFill>
                  <a:srgbClr val="336699"/>
                </a:solidFill>
                <a:latin typeface="Helvetica" pitchFamily="-84" charset="0"/>
              </a:rPr>
              <a:t> Edition</a:t>
            </a:r>
            <a:endParaRPr lang="en-US" sz="1400" b="1" smtClean="0">
              <a:solidFill>
                <a:srgbClr val="006699"/>
              </a:solidFill>
              <a:latin typeface="Helvetica" pitchFamily="-84" charset="0"/>
            </a:endParaRPr>
          </a:p>
        </p:txBody>
      </p:sp>
      <p:pic>
        <p:nvPicPr>
          <p:cNvPr id="1036" name="Picture 12" descr="dino_6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61775" y="7799388"/>
            <a:ext cx="1925638" cy="1057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899" r:id="rId1"/>
    <p:sldLayoutId id="2147483889" r:id="rId2"/>
    <p:sldLayoutId id="2147483890" r:id="rId3"/>
    <p:sldLayoutId id="2147483891" r:id="rId4"/>
    <p:sldLayoutId id="2147483892" r:id="rId5"/>
    <p:sldLayoutId id="2147483893" r:id="rId6"/>
    <p:sldLayoutId id="2147483894" r:id="rId7"/>
    <p:sldLayoutId id="2147483895" r:id="rId8"/>
    <p:sldLayoutId id="2147483896" r:id="rId9"/>
    <p:sldLayoutId id="2147483897" r:id="rId10"/>
    <p:sldLayoutId id="2147483898" r:id="rId11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ctr" rtl="0" eaLnBrk="0" fontAlgn="base" hangingPunct="0">
        <a:spcBef>
          <a:spcPct val="0"/>
        </a:spcBef>
        <a:spcAft>
          <a:spcPct val="0"/>
        </a:spcAft>
        <a:defRPr sz="4600" b="1">
          <a:solidFill>
            <a:srgbClr val="006699"/>
          </a:solidFill>
          <a:latin typeface="+mj-lt"/>
          <a:ea typeface="MS PGothic" pitchFamily="34" charset="-128"/>
          <a:cs typeface="ＭＳ Ｐゴシック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600" b="1">
          <a:solidFill>
            <a:srgbClr val="006699"/>
          </a:solidFill>
          <a:latin typeface="Arial" charset="0"/>
          <a:ea typeface="MS PGothic" pitchFamily="34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600" b="1">
          <a:solidFill>
            <a:srgbClr val="006699"/>
          </a:solidFill>
          <a:latin typeface="Arial" charset="0"/>
          <a:ea typeface="MS PGothic" pitchFamily="34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600" b="1">
          <a:solidFill>
            <a:srgbClr val="006699"/>
          </a:solidFill>
          <a:latin typeface="Arial" charset="0"/>
          <a:ea typeface="MS PGothic" pitchFamily="34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600" b="1">
          <a:solidFill>
            <a:srgbClr val="006699"/>
          </a:solidFill>
          <a:latin typeface="Arial" charset="0"/>
          <a:ea typeface="MS PGothic" pitchFamily="34" charset="-128"/>
          <a:cs typeface="ＭＳ Ｐゴシック" charset="-128"/>
        </a:defRPr>
      </a:lvl5pPr>
      <a:lvl6pPr marL="653110" algn="ctr" rtl="0" fontAlgn="base">
        <a:spcBef>
          <a:spcPct val="0"/>
        </a:spcBef>
        <a:spcAft>
          <a:spcPct val="0"/>
        </a:spcAft>
        <a:defRPr sz="4600" b="1">
          <a:solidFill>
            <a:srgbClr val="006699"/>
          </a:solidFill>
          <a:latin typeface="Arial" charset="0"/>
        </a:defRPr>
      </a:lvl6pPr>
      <a:lvl7pPr marL="1306220" algn="ctr" rtl="0" fontAlgn="base">
        <a:spcBef>
          <a:spcPct val="0"/>
        </a:spcBef>
        <a:spcAft>
          <a:spcPct val="0"/>
        </a:spcAft>
        <a:defRPr sz="4600" b="1">
          <a:solidFill>
            <a:srgbClr val="006699"/>
          </a:solidFill>
          <a:latin typeface="Arial" charset="0"/>
        </a:defRPr>
      </a:lvl7pPr>
      <a:lvl8pPr marL="1959331" algn="ctr" rtl="0" fontAlgn="base">
        <a:spcBef>
          <a:spcPct val="0"/>
        </a:spcBef>
        <a:spcAft>
          <a:spcPct val="0"/>
        </a:spcAft>
        <a:defRPr sz="4600" b="1">
          <a:solidFill>
            <a:srgbClr val="006699"/>
          </a:solidFill>
          <a:latin typeface="Arial" charset="0"/>
        </a:defRPr>
      </a:lvl8pPr>
      <a:lvl9pPr marL="2612441" algn="ctr" rtl="0" fontAlgn="base">
        <a:spcBef>
          <a:spcPct val="0"/>
        </a:spcBef>
        <a:spcAft>
          <a:spcPct val="0"/>
        </a:spcAft>
        <a:defRPr sz="4600" b="1">
          <a:solidFill>
            <a:srgbClr val="006699"/>
          </a:solidFill>
          <a:latin typeface="Arial" charset="0"/>
        </a:defRPr>
      </a:lvl9pPr>
    </p:titleStyle>
    <p:bodyStyle>
      <a:lvl1pPr marL="488950" indent="-488950" algn="l" rtl="0" eaLnBrk="0" fontAlgn="base" hangingPunct="0">
        <a:spcBef>
          <a:spcPct val="35000"/>
        </a:spcBef>
        <a:spcAft>
          <a:spcPct val="0"/>
        </a:spcAft>
        <a:buClr>
          <a:srgbClr val="993300"/>
        </a:buClr>
        <a:buSzPct val="90000"/>
        <a:buFont typeface="Monotype Sorts" pitchFamily="-84" charset="2"/>
        <a:buChar char="n"/>
        <a:defRPr kumimoji="1" sz="3200">
          <a:solidFill>
            <a:schemeClr val="tx1"/>
          </a:solidFill>
          <a:latin typeface="+mn-lt"/>
          <a:ea typeface="MS PGothic" pitchFamily="34" charset="-128"/>
          <a:cs typeface="ＭＳ Ｐゴシック" charset="-128"/>
        </a:defRPr>
      </a:lvl1pPr>
      <a:lvl2pPr marL="1060450" indent="-407988" algn="l" rtl="0" eaLnBrk="0" fontAlgn="base" hangingPunct="0">
        <a:spcBef>
          <a:spcPct val="35000"/>
        </a:spcBef>
        <a:spcAft>
          <a:spcPct val="0"/>
        </a:spcAft>
        <a:buClr>
          <a:srgbClr val="CC6600"/>
        </a:buClr>
        <a:buSzPct val="80000"/>
        <a:buFont typeface="Monotype Sorts" pitchFamily="-84" charset="2"/>
        <a:buChar char="l"/>
        <a:defRPr kumimoji="1" sz="3200">
          <a:solidFill>
            <a:schemeClr val="tx1"/>
          </a:solidFill>
          <a:latin typeface="+mn-lt"/>
          <a:ea typeface="MS PGothic" pitchFamily="34" charset="-128"/>
        </a:defRPr>
      </a:lvl2pPr>
      <a:lvl3pPr marL="1550988" indent="-325438" algn="l" rtl="0" eaLnBrk="0" fontAlgn="base" hangingPunct="0">
        <a:spcBef>
          <a:spcPct val="35000"/>
        </a:spcBef>
        <a:spcAft>
          <a:spcPct val="0"/>
        </a:spcAft>
        <a:buClr>
          <a:srgbClr val="009900"/>
        </a:buClr>
        <a:buSzPct val="75000"/>
        <a:buFont typeface="Webdings" panose="05030102010509060703" pitchFamily="18" charset="2"/>
        <a:buChar char="4"/>
        <a:defRPr kumimoji="1" sz="3200">
          <a:solidFill>
            <a:schemeClr val="tx1"/>
          </a:solidFill>
          <a:latin typeface="+mn-lt"/>
          <a:ea typeface="MS PGothic" pitchFamily="34" charset="-128"/>
        </a:defRPr>
      </a:lvl3pPr>
      <a:lvl4pPr marL="2039938" indent="-325438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SzPct val="75000"/>
        <a:buChar char="–"/>
        <a:defRPr kumimoji="1" sz="3200">
          <a:solidFill>
            <a:schemeClr val="tx1"/>
          </a:solidFill>
          <a:latin typeface="+mn-lt"/>
          <a:ea typeface="MS PGothic" pitchFamily="34" charset="-128"/>
        </a:defRPr>
      </a:lvl4pPr>
      <a:lvl5pPr marL="2530475" indent="-325438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 sz="3200">
          <a:solidFill>
            <a:schemeClr val="tx1"/>
          </a:solidFill>
          <a:latin typeface="+mn-lt"/>
          <a:ea typeface="MS PGothic" pitchFamily="34" charset="-128"/>
        </a:defRPr>
      </a:lvl5pPr>
      <a:lvl6pPr marL="3183912" indent="-326555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3837022" indent="-326555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4490133" indent="-326555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5143243" indent="-326555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53110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306220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1959331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4pPr>
      <a:lvl5pPr marL="2612441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5pPr>
      <a:lvl6pPr marL="3265551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3918661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771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224882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jpe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9.jpe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0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9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1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2.jpe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3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4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15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16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17.pn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18.jpe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19.jpeg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20.png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9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0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1.xml"/><Relationship Id="rId3" Type="http://schemas.openxmlformats.org/officeDocument/2006/relationships/image" Target="../media/image23.png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3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4.xml"/><Relationship Id="rId3" Type="http://schemas.openxmlformats.org/officeDocument/2006/relationships/image" Target="../media/image24.png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5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6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8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9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4" Type="http://schemas.openxmlformats.org/officeDocument/2006/relationships/image" Target="../media/image26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0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1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2.xml"/><Relationship Id="rId3" Type="http://schemas.openxmlformats.org/officeDocument/2006/relationships/image" Target="../media/image27.png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3.xml"/><Relationship Id="rId3" Type="http://schemas.openxmlformats.org/officeDocument/2006/relationships/image" Target="../media/image28.jpeg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4.xml"/><Relationship Id="rId3" Type="http://schemas.openxmlformats.org/officeDocument/2006/relationships/image" Target="../media/image29.png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5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6.xml"/><Relationship Id="rId3" Type="http://schemas.openxmlformats.org/officeDocument/2006/relationships/image" Target="../media/image30.emf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7.xml"/><Relationship Id="rId3" Type="http://schemas.openxmlformats.org/officeDocument/2006/relationships/image" Target="../media/image31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8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9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0.xml"/><Relationship Id="rId3" Type="http://schemas.openxmlformats.org/officeDocument/2006/relationships/image" Target="../media/image32.emf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028700" y="914400"/>
            <a:ext cx="11658600" cy="2836863"/>
          </a:xfrm>
        </p:spPr>
        <p:txBody>
          <a:bodyPr/>
          <a:lstStyle/>
          <a:p>
            <a:pPr eaLnBrk="1" hangingPunct="1"/>
            <a:r>
              <a:rPr lang="en-US" altLang="zh-CN" smtClean="0"/>
              <a:t>Chapter 8:  Main Memory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>
          <a:xfrm>
            <a:off x="1547813" y="369888"/>
            <a:ext cx="11949112" cy="768350"/>
          </a:xfrm>
        </p:spPr>
        <p:txBody>
          <a:bodyPr/>
          <a:lstStyle/>
          <a:p>
            <a:pPr eaLnBrk="1" hangingPunct="1"/>
            <a:r>
              <a:rPr lang="en-US" altLang="zh-CN" smtClean="0"/>
              <a:t>Multistep Processing of a User Program</a:t>
            </a:r>
            <a:r>
              <a:rPr lang="en-US" altLang="zh-CN" sz="4000" smtClean="0"/>
              <a:t> </a:t>
            </a:r>
          </a:p>
        </p:txBody>
      </p:sp>
      <p:pic>
        <p:nvPicPr>
          <p:cNvPr id="22531" name="Picture 4" descr="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0263" y="1423988"/>
            <a:ext cx="4030662" cy="6651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xfrm>
            <a:off x="1514475" y="538163"/>
            <a:ext cx="12201525" cy="609600"/>
          </a:xfrm>
        </p:spPr>
        <p:txBody>
          <a:bodyPr/>
          <a:lstStyle/>
          <a:p>
            <a:pPr eaLnBrk="1" hangingPunct="1"/>
            <a:r>
              <a:rPr lang="en-US" altLang="zh-CN" sz="4000" smtClean="0"/>
              <a:t>Binding of Instructions and Data to Memory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71625" y="1519238"/>
            <a:ext cx="11201400" cy="5486400"/>
          </a:xfrm>
        </p:spPr>
        <p:txBody>
          <a:bodyPr/>
          <a:lstStyle/>
          <a:p>
            <a:r>
              <a:rPr kumimoji="0" lang="en-US" altLang="zh-CN" smtClean="0"/>
              <a:t>Address binding of instructions and data to memory addresses can happen at three different stages</a:t>
            </a:r>
          </a:p>
          <a:p>
            <a:pPr lvl="1"/>
            <a:r>
              <a:rPr lang="en-US" altLang="zh-CN" b="1" smtClean="0"/>
              <a:t>Compile time</a:t>
            </a:r>
            <a:r>
              <a:rPr lang="en-US" altLang="zh-CN" smtClean="0"/>
              <a:t>:  If memory location known a priori, </a:t>
            </a:r>
            <a:r>
              <a:rPr lang="en-US" altLang="zh-CN" b="1" smtClean="0">
                <a:solidFill>
                  <a:srgbClr val="3366FF"/>
                </a:solidFill>
              </a:rPr>
              <a:t>absolute code</a:t>
            </a:r>
            <a:r>
              <a:rPr lang="en-US" altLang="zh-CN" smtClean="0">
                <a:solidFill>
                  <a:srgbClr val="3366FF"/>
                </a:solidFill>
              </a:rPr>
              <a:t> </a:t>
            </a:r>
            <a:r>
              <a:rPr lang="en-US" altLang="zh-CN" smtClean="0"/>
              <a:t>can be generated; must recompile code if starting location changes</a:t>
            </a:r>
          </a:p>
          <a:p>
            <a:pPr lvl="1"/>
            <a:r>
              <a:rPr lang="en-US" altLang="zh-CN" b="1" smtClean="0"/>
              <a:t>Load time</a:t>
            </a:r>
            <a:r>
              <a:rPr lang="en-US" altLang="zh-CN" smtClean="0"/>
              <a:t>:  Must generate </a:t>
            </a:r>
            <a:r>
              <a:rPr lang="en-US" altLang="zh-CN" b="1" smtClean="0">
                <a:solidFill>
                  <a:srgbClr val="3366FF"/>
                </a:solidFill>
              </a:rPr>
              <a:t>relocatable code</a:t>
            </a:r>
            <a:r>
              <a:rPr lang="en-US" altLang="zh-CN" smtClean="0"/>
              <a:t> if memory location is not known at compile time</a:t>
            </a:r>
          </a:p>
          <a:p>
            <a:pPr lvl="1"/>
            <a:r>
              <a:rPr lang="en-US" altLang="zh-CN" b="1" smtClean="0"/>
              <a:t>Execution time</a:t>
            </a:r>
            <a:r>
              <a:rPr lang="en-US" altLang="zh-CN" smtClean="0"/>
              <a:t>:  Binding delayed until run time if the process can be moved during its execution from one memory segment to another</a:t>
            </a:r>
          </a:p>
          <a:p>
            <a:pPr lvl="2"/>
            <a:r>
              <a:rPr lang="en-US" altLang="zh-CN" smtClean="0"/>
              <a:t>Need hardware support for address maps (e.g., base and limit</a:t>
            </a:r>
            <a:r>
              <a:rPr lang="en-US" altLang="zh-CN" i="1" smtClean="0"/>
              <a:t> </a:t>
            </a:r>
            <a:r>
              <a:rPr lang="en-US" altLang="zh-CN" smtClean="0"/>
              <a:t>registers)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>
          <a:xfrm>
            <a:off x="1708150" y="369888"/>
            <a:ext cx="11322050" cy="768350"/>
          </a:xfrm>
        </p:spPr>
        <p:txBody>
          <a:bodyPr/>
          <a:lstStyle/>
          <a:p>
            <a:pPr eaLnBrk="1" hangingPunct="1"/>
            <a:r>
              <a:rPr lang="en-US" altLang="zh-CN" smtClean="0"/>
              <a:t>Logical vs. Physical Address Space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38175" y="1158875"/>
            <a:ext cx="12822238" cy="6637338"/>
          </a:xfrm>
        </p:spPr>
        <p:txBody>
          <a:bodyPr/>
          <a:lstStyle/>
          <a:p>
            <a:r>
              <a:rPr lang="en-US" altLang="zh-CN" smtClean="0"/>
              <a:t>The concept of a logical address space that is bound to a separate </a:t>
            </a:r>
            <a:r>
              <a:rPr lang="en-US" altLang="zh-CN" b="1" smtClean="0">
                <a:solidFill>
                  <a:srgbClr val="3366FF"/>
                </a:solidFill>
              </a:rPr>
              <a:t>physical address space</a:t>
            </a:r>
            <a:r>
              <a:rPr lang="en-US" altLang="zh-CN" smtClean="0">
                <a:solidFill>
                  <a:srgbClr val="3366FF"/>
                </a:solidFill>
              </a:rPr>
              <a:t> </a:t>
            </a:r>
            <a:r>
              <a:rPr lang="en-US" altLang="zh-CN" smtClean="0"/>
              <a:t>is central to proper memory management</a:t>
            </a:r>
          </a:p>
          <a:p>
            <a:pPr lvl="1"/>
            <a:r>
              <a:rPr lang="en-US" altLang="zh-CN" b="1" smtClean="0">
                <a:solidFill>
                  <a:srgbClr val="3366FF"/>
                </a:solidFill>
              </a:rPr>
              <a:t>Logical address</a:t>
            </a:r>
            <a:r>
              <a:rPr lang="en-US" altLang="zh-CN" smtClean="0">
                <a:solidFill>
                  <a:srgbClr val="3366FF"/>
                </a:solidFill>
              </a:rPr>
              <a:t> </a:t>
            </a:r>
            <a:r>
              <a:rPr lang="en-US" altLang="zh-CN" smtClean="0"/>
              <a:t>– generated by the CPU; also referred to as </a:t>
            </a:r>
            <a:r>
              <a:rPr lang="en-US" altLang="zh-CN" b="1" smtClean="0">
                <a:solidFill>
                  <a:srgbClr val="3366FF"/>
                </a:solidFill>
              </a:rPr>
              <a:t>virtual address</a:t>
            </a:r>
          </a:p>
          <a:p>
            <a:pPr lvl="1"/>
            <a:r>
              <a:rPr lang="en-US" altLang="zh-CN" b="1" smtClean="0">
                <a:solidFill>
                  <a:srgbClr val="3366FF"/>
                </a:solidFill>
              </a:rPr>
              <a:t>Physical address</a:t>
            </a:r>
            <a:r>
              <a:rPr lang="en-US" altLang="zh-CN" smtClean="0">
                <a:solidFill>
                  <a:srgbClr val="3366FF"/>
                </a:solidFill>
              </a:rPr>
              <a:t> </a:t>
            </a:r>
            <a:r>
              <a:rPr lang="en-US" altLang="zh-CN" smtClean="0"/>
              <a:t>– address seen by the memory unit</a:t>
            </a:r>
          </a:p>
          <a:p>
            <a:r>
              <a:rPr lang="en-US" altLang="zh-CN" smtClean="0"/>
              <a:t>Logical and physical addresses are the same in compile-time and load-time address-binding schemes; logical (virtual) and physical addresses differ in execution-time address-binding scheme</a:t>
            </a:r>
          </a:p>
          <a:p>
            <a:r>
              <a:rPr lang="en-US" altLang="zh-CN" b="1" smtClean="0">
                <a:solidFill>
                  <a:srgbClr val="3366FF"/>
                </a:solidFill>
              </a:rPr>
              <a:t>Logical address space </a:t>
            </a:r>
            <a:r>
              <a:rPr lang="en-US" altLang="zh-CN" smtClean="0"/>
              <a:t>is the set of all logical addresses generated by a program</a:t>
            </a:r>
          </a:p>
          <a:p>
            <a:r>
              <a:rPr lang="en-US" altLang="zh-CN" b="1" smtClean="0">
                <a:solidFill>
                  <a:srgbClr val="3366FF"/>
                </a:solidFill>
              </a:rPr>
              <a:t>Physical address space </a:t>
            </a:r>
            <a:r>
              <a:rPr lang="en-US" altLang="zh-CN" smtClean="0"/>
              <a:t>is the set of all physical addresses generated by a program</a:t>
            </a:r>
          </a:p>
          <a:p>
            <a:endParaRPr lang="en-US" altLang="zh-CN" smtClean="0"/>
          </a:p>
          <a:p>
            <a:endParaRPr lang="en-US" altLang="zh-CN" smtClean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>
          <a:xfrm>
            <a:off x="1271588" y="369888"/>
            <a:ext cx="11758612" cy="768350"/>
          </a:xfrm>
        </p:spPr>
        <p:txBody>
          <a:bodyPr/>
          <a:lstStyle/>
          <a:p>
            <a:pPr eaLnBrk="1" hangingPunct="1"/>
            <a:r>
              <a:rPr lang="en-US" altLang="zh-CN" smtClean="0"/>
              <a:t>Memory-Management Unit (MMU)</a:t>
            </a:r>
          </a:p>
        </p:txBody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63563" y="1158875"/>
            <a:ext cx="12790487" cy="6656388"/>
          </a:xfrm>
        </p:spPr>
        <p:txBody>
          <a:bodyPr/>
          <a:lstStyle/>
          <a:p>
            <a:r>
              <a:rPr lang="en-US" altLang="zh-CN" smtClean="0"/>
              <a:t>Hardware device that at run time maps virtual to physical address</a:t>
            </a:r>
          </a:p>
          <a:p>
            <a:r>
              <a:rPr lang="en-US" altLang="zh-CN" smtClean="0"/>
              <a:t>Many methods possible, covered in the rest of this chapter</a:t>
            </a:r>
          </a:p>
          <a:p>
            <a:r>
              <a:rPr lang="en-US" altLang="zh-CN" smtClean="0"/>
              <a:t>To start, consider simple scheme where the value in the relocation register is added to every address generated by a user process at the time it is sent to memory</a:t>
            </a:r>
          </a:p>
          <a:p>
            <a:pPr lvl="1"/>
            <a:r>
              <a:rPr lang="en-US" altLang="zh-CN" smtClean="0"/>
              <a:t>Base register now called </a:t>
            </a:r>
            <a:r>
              <a:rPr lang="en-US" altLang="zh-CN" b="1" smtClean="0">
                <a:solidFill>
                  <a:srgbClr val="0000FF"/>
                </a:solidFill>
              </a:rPr>
              <a:t>relocation register</a:t>
            </a:r>
            <a:endParaRPr lang="en-US" altLang="zh-CN" smtClean="0"/>
          </a:p>
          <a:p>
            <a:pPr lvl="1"/>
            <a:r>
              <a:rPr lang="en-US" altLang="zh-CN" smtClean="0"/>
              <a:t>MS-DOS on Intel 80x86 used 4 relocation registers</a:t>
            </a:r>
          </a:p>
          <a:p>
            <a:r>
              <a:rPr lang="en-US" altLang="zh-CN" smtClean="0"/>
              <a:t>The user program deals with </a:t>
            </a:r>
            <a:r>
              <a:rPr lang="en-US" altLang="zh-CN" i="1" smtClean="0"/>
              <a:t>logical</a:t>
            </a:r>
            <a:r>
              <a:rPr lang="en-US" altLang="zh-CN" smtClean="0"/>
              <a:t> addresses; it never sees the </a:t>
            </a:r>
            <a:r>
              <a:rPr lang="en-US" altLang="zh-CN" i="1" smtClean="0"/>
              <a:t>real</a:t>
            </a:r>
            <a:r>
              <a:rPr lang="en-US" altLang="zh-CN" smtClean="0"/>
              <a:t> physical addresses</a:t>
            </a:r>
          </a:p>
          <a:p>
            <a:pPr lvl="1"/>
            <a:r>
              <a:rPr lang="en-US" altLang="zh-CN" smtClean="0"/>
              <a:t>Execution-time binding occurs when reference is made to location in memory</a:t>
            </a:r>
          </a:p>
          <a:p>
            <a:pPr lvl="1"/>
            <a:r>
              <a:rPr lang="en-US" altLang="zh-CN" smtClean="0"/>
              <a:t>Logical address bound to physical addresses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>
          <a:xfrm>
            <a:off x="1379538" y="414338"/>
            <a:ext cx="12336462" cy="762000"/>
          </a:xfrm>
        </p:spPr>
        <p:txBody>
          <a:bodyPr/>
          <a:lstStyle/>
          <a:p>
            <a:pPr eaLnBrk="1" hangingPunct="1"/>
            <a:r>
              <a:rPr lang="en-US" altLang="zh-CN" sz="4000" smtClean="0"/>
              <a:t>Dynamic relocation using a relocation register</a:t>
            </a:r>
          </a:p>
        </p:txBody>
      </p:sp>
      <p:pic>
        <p:nvPicPr>
          <p:cNvPr id="28675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6888" y="2803525"/>
            <a:ext cx="6130925" cy="3948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8676" name="Rectangle 3"/>
          <p:cNvSpPr txBox="1">
            <a:spLocks noChangeArrowheads="1"/>
          </p:cNvSpPr>
          <p:nvPr/>
        </p:nvSpPr>
        <p:spPr bwMode="auto">
          <a:xfrm>
            <a:off x="339725" y="1138238"/>
            <a:ext cx="6507163" cy="7278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488950" indent="-488950">
              <a:spcBef>
                <a:spcPct val="35000"/>
              </a:spcBef>
              <a:buClr>
                <a:srgbClr val="993300"/>
              </a:buClr>
              <a:buSzPct val="90000"/>
              <a:buFont typeface="Monotype Sorts" pitchFamily="-84" charset="2"/>
              <a:buChar char="n"/>
              <a:defRPr kumimoji="1" sz="32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1060450" indent="-407988">
              <a:spcBef>
                <a:spcPct val="35000"/>
              </a:spcBef>
              <a:buClr>
                <a:srgbClr val="CC6600"/>
              </a:buClr>
              <a:buSzPct val="80000"/>
              <a:buFont typeface="Monotype Sorts" pitchFamily="-84" charset="2"/>
              <a:buChar char="l"/>
              <a:defRPr kumimoji="1" sz="32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009900"/>
              </a:buClr>
              <a:buSzPct val="75000"/>
              <a:buFont typeface="Webdings" panose="05030102010509060703" pitchFamily="18" charset="2"/>
              <a:buChar char="4"/>
              <a:defRPr kumimoji="1" sz="32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SzPct val="75000"/>
              <a:buChar char="–"/>
              <a:defRPr kumimoji="1" sz="32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rgbClr val="FF0066"/>
              </a:buClr>
              <a:buSzPct val="75000"/>
              <a:buChar char="»"/>
              <a:defRPr kumimoji="1" sz="32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 sz="32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 sz="32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 sz="32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 sz="32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zh-CN" sz="2800"/>
              <a:t>Routine is not loaded until it is called</a:t>
            </a:r>
          </a:p>
          <a:p>
            <a:r>
              <a:rPr lang="en-US" altLang="zh-CN" sz="2800"/>
              <a:t>Better memory-space utilization; unused routine is never loaded</a:t>
            </a:r>
          </a:p>
          <a:p>
            <a:r>
              <a:rPr lang="en-US" altLang="zh-CN" sz="2800"/>
              <a:t>All routines kept on disk in relocatable load format</a:t>
            </a:r>
          </a:p>
          <a:p>
            <a:r>
              <a:rPr lang="en-US" altLang="zh-CN" sz="2800"/>
              <a:t>Useful when large amounts of code are needed to handle infrequently occurring cases</a:t>
            </a:r>
          </a:p>
          <a:p>
            <a:r>
              <a:rPr lang="en-US" altLang="zh-CN" sz="2800"/>
              <a:t>No special support from the operating system is required</a:t>
            </a:r>
          </a:p>
          <a:p>
            <a:pPr lvl="1"/>
            <a:r>
              <a:rPr lang="en-US" altLang="zh-CN" sz="2800"/>
              <a:t>Implemented through program design</a:t>
            </a:r>
          </a:p>
          <a:p>
            <a:pPr lvl="1"/>
            <a:r>
              <a:rPr lang="en-US" altLang="zh-CN" sz="2800"/>
              <a:t>OS can help by providing libraries to implement dynamic loading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/>
              <a:t>Dynamic Linking</a:t>
            </a:r>
          </a:p>
        </p:txBody>
      </p:sp>
      <p:sp>
        <p:nvSpPr>
          <p:cNvPr id="307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143000" y="1836738"/>
            <a:ext cx="11576050" cy="5789612"/>
          </a:xfrm>
        </p:spPr>
        <p:txBody>
          <a:bodyPr/>
          <a:lstStyle/>
          <a:p>
            <a:r>
              <a:rPr lang="en-US" altLang="zh-CN" b="1" smtClean="0">
                <a:solidFill>
                  <a:srgbClr val="3366FF"/>
                </a:solidFill>
              </a:rPr>
              <a:t>Static linking </a:t>
            </a:r>
            <a:r>
              <a:rPr lang="en-US" altLang="zh-CN" smtClean="0"/>
              <a:t>– system libraries and program code combined by the loader into the binary program image</a:t>
            </a:r>
          </a:p>
          <a:p>
            <a:r>
              <a:rPr lang="en-US" altLang="zh-CN" smtClean="0"/>
              <a:t>Dynamic linking –linking postponed until execution time</a:t>
            </a:r>
            <a:endParaRPr lang="en-US" altLang="zh-CN" sz="1100" smtClean="0"/>
          </a:p>
          <a:p>
            <a:r>
              <a:rPr lang="en-US" altLang="zh-CN" smtClean="0"/>
              <a:t>Small piece of code, </a:t>
            </a:r>
            <a:r>
              <a:rPr lang="en-US" altLang="zh-CN" b="1" smtClean="0">
                <a:solidFill>
                  <a:srgbClr val="3366FF"/>
                </a:solidFill>
              </a:rPr>
              <a:t>stub</a:t>
            </a:r>
            <a:r>
              <a:rPr lang="en-US" altLang="zh-CN" smtClean="0"/>
              <a:t>, used to locate the appropriate memory-resident library routine</a:t>
            </a:r>
            <a:endParaRPr lang="en-US" altLang="zh-CN" sz="1100" smtClean="0"/>
          </a:p>
          <a:p>
            <a:r>
              <a:rPr lang="en-US" altLang="zh-CN" smtClean="0"/>
              <a:t>Stub replaces itself with the address of the routine, and executes the routine</a:t>
            </a:r>
            <a:endParaRPr lang="en-US" altLang="zh-CN" sz="1100" smtClean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/>
              <a:t>Dynamic Linking (Cont.)</a:t>
            </a: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143000" y="1836738"/>
            <a:ext cx="11576050" cy="5789612"/>
          </a:xfrm>
        </p:spPr>
        <p:txBody>
          <a:bodyPr/>
          <a:lstStyle/>
          <a:p>
            <a:r>
              <a:rPr lang="en-US" altLang="zh-CN" dirty="0" smtClean="0"/>
              <a:t>Operating system checks if routine is in processes</a:t>
            </a:r>
            <a:r>
              <a:rPr lang="en-US" altLang="ja-JP" dirty="0" smtClean="0"/>
              <a:t>’ memory address</a:t>
            </a:r>
          </a:p>
          <a:p>
            <a:pPr lvl="1"/>
            <a:r>
              <a:rPr lang="en-US" altLang="zh-CN" dirty="0" smtClean="0"/>
              <a:t>If not in address space, add to address space</a:t>
            </a:r>
            <a:endParaRPr lang="en-US" altLang="zh-CN" sz="1100" dirty="0" smtClean="0"/>
          </a:p>
          <a:p>
            <a:r>
              <a:rPr lang="en-US" altLang="zh-CN" dirty="0" smtClean="0"/>
              <a:t>Dynamic linking is particularly useful for libraries</a:t>
            </a:r>
            <a:endParaRPr lang="en-US" altLang="zh-CN" sz="1100" dirty="0" smtClean="0"/>
          </a:p>
          <a:p>
            <a:r>
              <a:rPr lang="en-US" altLang="zh-CN" dirty="0" smtClean="0"/>
              <a:t>System also known as </a:t>
            </a:r>
            <a:r>
              <a:rPr lang="en-US" altLang="zh-CN" b="1" dirty="0" smtClean="0">
                <a:solidFill>
                  <a:srgbClr val="3366FF"/>
                </a:solidFill>
              </a:rPr>
              <a:t>shared libraries</a:t>
            </a:r>
          </a:p>
          <a:p>
            <a:r>
              <a:rPr lang="en-US" altLang="zh-CN" dirty="0" smtClean="0">
                <a:solidFill>
                  <a:srgbClr val="000000"/>
                </a:solidFill>
              </a:rPr>
              <a:t>Consider applicability to patching system libraries</a:t>
            </a:r>
          </a:p>
          <a:p>
            <a:pPr lvl="1"/>
            <a:r>
              <a:rPr lang="en-US" altLang="zh-CN" dirty="0" smtClean="0">
                <a:solidFill>
                  <a:srgbClr val="000000"/>
                </a:solidFill>
              </a:rPr>
              <a:t>Versioning may be needed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1414463" y="369888"/>
            <a:ext cx="11615737" cy="768350"/>
          </a:xfrm>
        </p:spPr>
        <p:txBody>
          <a:bodyPr/>
          <a:lstStyle/>
          <a:p>
            <a:pPr eaLnBrk="1" hangingPunct="1"/>
            <a:r>
              <a:rPr lang="en-US" altLang="zh-CN" smtClean="0"/>
              <a:t>Chapter 8:  Memory Management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143000" y="1836738"/>
            <a:ext cx="11028363" cy="5978525"/>
          </a:xfrm>
        </p:spPr>
        <p:txBody>
          <a:bodyPr/>
          <a:lstStyle/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Background</a:t>
            </a:r>
          </a:p>
          <a:p>
            <a:r>
              <a:rPr lang="en-US" altLang="zh-CN" dirty="0" smtClean="0"/>
              <a:t>Swapping </a:t>
            </a:r>
          </a:p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Contiguous Memory Allocation</a:t>
            </a:r>
          </a:p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Segmentation</a:t>
            </a:r>
          </a:p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Paging</a:t>
            </a:r>
          </a:p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Structure of the Page Table</a:t>
            </a:r>
          </a:p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Example: The Intel 32 and 64-bit Architectures</a:t>
            </a:r>
          </a:p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Example: ARM Architecture</a:t>
            </a:r>
          </a:p>
        </p:txBody>
      </p:sp>
    </p:spTree>
    <p:extLst>
      <p:ext uri="{BB962C8B-B14F-4D97-AF65-F5344CB8AC3E}">
        <p14:creationId xmlns:p14="http://schemas.microsoft.com/office/powerpoint/2010/main" val="41539948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/>
              <a:t>Swapping</a:t>
            </a:r>
          </a:p>
        </p:txBody>
      </p:sp>
      <p:sp>
        <p:nvSpPr>
          <p:cNvPr id="34819" name="Rectangle 3"/>
          <p:cNvSpPr>
            <a:spLocks noGrp="1" noChangeArrowheads="1"/>
          </p:cNvSpPr>
          <p:nvPr>
            <p:ph idx="1"/>
          </p:nvPr>
        </p:nvSpPr>
        <p:spPr>
          <a:xfrm>
            <a:off x="752475" y="1644650"/>
            <a:ext cx="12344400" cy="6040438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en-US" altLang="zh-CN" sz="2800" smtClean="0"/>
              <a:t>A process can be </a:t>
            </a:r>
            <a:r>
              <a:rPr lang="en-US" altLang="zh-CN" sz="2800" b="1" smtClean="0">
                <a:solidFill>
                  <a:srgbClr val="3366FF"/>
                </a:solidFill>
              </a:rPr>
              <a:t>swapped</a:t>
            </a:r>
            <a:r>
              <a:rPr lang="en-US" altLang="zh-CN" sz="2800" smtClean="0"/>
              <a:t> temporarily out of memory to a backing store, and then brought back into memory for continued execution</a:t>
            </a:r>
          </a:p>
          <a:p>
            <a:pPr lvl="1">
              <a:lnSpc>
                <a:spcPct val="80000"/>
              </a:lnSpc>
            </a:pPr>
            <a:r>
              <a:rPr lang="en-US" altLang="zh-CN" sz="2800" smtClean="0"/>
              <a:t>Total physical memory space of processes can exceed physical memory</a:t>
            </a:r>
          </a:p>
          <a:p>
            <a:pPr>
              <a:lnSpc>
                <a:spcPct val="80000"/>
              </a:lnSpc>
            </a:pPr>
            <a:r>
              <a:rPr lang="en-US" altLang="zh-CN" sz="2800" b="1" smtClean="0">
                <a:solidFill>
                  <a:srgbClr val="3366FF"/>
                </a:solidFill>
              </a:rPr>
              <a:t>Backing store</a:t>
            </a:r>
            <a:r>
              <a:rPr lang="en-US" altLang="zh-CN" sz="2800" smtClean="0">
                <a:solidFill>
                  <a:srgbClr val="3366FF"/>
                </a:solidFill>
              </a:rPr>
              <a:t> </a:t>
            </a:r>
            <a:r>
              <a:rPr lang="en-US" altLang="zh-CN" sz="2800" smtClean="0"/>
              <a:t>– fast disk large enough to accommodate copies of all memory images for all users; must provide direct access to these memory images</a:t>
            </a:r>
          </a:p>
          <a:p>
            <a:pPr>
              <a:lnSpc>
                <a:spcPct val="80000"/>
              </a:lnSpc>
            </a:pPr>
            <a:r>
              <a:rPr lang="en-US" altLang="zh-CN" sz="2800" b="1" smtClean="0">
                <a:solidFill>
                  <a:srgbClr val="3366FF"/>
                </a:solidFill>
              </a:rPr>
              <a:t>Roll out, roll in</a:t>
            </a:r>
            <a:r>
              <a:rPr lang="en-US" altLang="zh-CN" sz="2800" smtClean="0">
                <a:solidFill>
                  <a:srgbClr val="3366FF"/>
                </a:solidFill>
              </a:rPr>
              <a:t> </a:t>
            </a:r>
            <a:r>
              <a:rPr lang="en-US" altLang="zh-CN" sz="2800" smtClean="0"/>
              <a:t>– swapping variant used for priority-based scheduling algorithms; lower-priority process is swapped out so higher-priority process can be loaded and executed</a:t>
            </a:r>
          </a:p>
          <a:p>
            <a:pPr>
              <a:lnSpc>
                <a:spcPct val="80000"/>
              </a:lnSpc>
            </a:pPr>
            <a:r>
              <a:rPr lang="en-US" altLang="zh-CN" sz="2800" smtClean="0"/>
              <a:t>Major part of swap time is transfer time; total transfer time is directly proportional to the amount of memory swapped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/>
              <a:t>Swapping (Cont.)</a:t>
            </a:r>
          </a:p>
        </p:txBody>
      </p:sp>
      <p:sp>
        <p:nvSpPr>
          <p:cNvPr id="36867" name="Rectangle 3"/>
          <p:cNvSpPr>
            <a:spLocks noGrp="1" noChangeArrowheads="1"/>
          </p:cNvSpPr>
          <p:nvPr>
            <p:ph idx="1"/>
          </p:nvPr>
        </p:nvSpPr>
        <p:spPr>
          <a:xfrm>
            <a:off x="752475" y="1644650"/>
            <a:ext cx="12344400" cy="6040438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en-US" altLang="zh-CN" sz="2800" smtClean="0"/>
              <a:t>System maintains a </a:t>
            </a:r>
            <a:r>
              <a:rPr lang="en-US" altLang="zh-CN" sz="2800" b="1" smtClean="0">
                <a:solidFill>
                  <a:srgbClr val="3366FF"/>
                </a:solidFill>
              </a:rPr>
              <a:t>ready queue</a:t>
            </a:r>
            <a:r>
              <a:rPr lang="en-US" altLang="zh-CN" sz="2800" smtClean="0">
                <a:solidFill>
                  <a:srgbClr val="3366FF"/>
                </a:solidFill>
              </a:rPr>
              <a:t> </a:t>
            </a:r>
            <a:r>
              <a:rPr lang="en-US" altLang="zh-CN" sz="2800" smtClean="0"/>
              <a:t>of ready-to-run processes which have memory images on disk</a:t>
            </a:r>
          </a:p>
          <a:p>
            <a:pPr>
              <a:lnSpc>
                <a:spcPct val="80000"/>
              </a:lnSpc>
            </a:pPr>
            <a:r>
              <a:rPr lang="en-US" altLang="zh-CN" sz="2800" smtClean="0"/>
              <a:t>Does the swapped out process need to swap back in to same physical addresses?</a:t>
            </a:r>
          </a:p>
          <a:p>
            <a:pPr>
              <a:lnSpc>
                <a:spcPct val="80000"/>
              </a:lnSpc>
            </a:pPr>
            <a:r>
              <a:rPr lang="en-US" altLang="zh-CN" sz="2800" smtClean="0"/>
              <a:t>Depends on address binding method</a:t>
            </a:r>
          </a:p>
          <a:p>
            <a:pPr lvl="1">
              <a:lnSpc>
                <a:spcPct val="80000"/>
              </a:lnSpc>
            </a:pPr>
            <a:r>
              <a:rPr lang="en-US" altLang="zh-CN" sz="2800" smtClean="0"/>
              <a:t>Plus consider pending I/O to / from process memory space</a:t>
            </a:r>
          </a:p>
          <a:p>
            <a:pPr>
              <a:lnSpc>
                <a:spcPct val="80000"/>
              </a:lnSpc>
            </a:pPr>
            <a:r>
              <a:rPr lang="en-US" altLang="zh-CN" sz="2800" smtClean="0"/>
              <a:t>Modified versions of swapping are found on many systems (i.e., UNIX, Linux, and Windows)</a:t>
            </a:r>
          </a:p>
          <a:p>
            <a:pPr lvl="1"/>
            <a:r>
              <a:rPr lang="en-US" altLang="zh-CN" sz="2800" smtClean="0"/>
              <a:t>Swapping normally disabled</a:t>
            </a:r>
          </a:p>
          <a:p>
            <a:pPr lvl="1"/>
            <a:r>
              <a:rPr lang="en-US" altLang="zh-CN" sz="2800" smtClean="0"/>
              <a:t>Started if more than threshold amount of memory allocated</a:t>
            </a:r>
          </a:p>
          <a:p>
            <a:pPr lvl="1"/>
            <a:r>
              <a:rPr lang="en-US" altLang="zh-CN" sz="2800" smtClean="0"/>
              <a:t>Disabled again once memory demand reduced below threshold</a:t>
            </a:r>
          </a:p>
          <a:p>
            <a:pPr>
              <a:lnSpc>
                <a:spcPct val="80000"/>
              </a:lnSpc>
              <a:buFont typeface="Monotype Sorts" pitchFamily="-84" charset="2"/>
              <a:buNone/>
            </a:pPr>
            <a:endParaRPr lang="en-US" altLang="zh-CN" sz="2800" smtClean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/>
              <a:t>Objectives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41425" y="1900238"/>
            <a:ext cx="11493500" cy="5921375"/>
          </a:xfrm>
        </p:spPr>
        <p:txBody>
          <a:bodyPr/>
          <a:lstStyle/>
          <a:p>
            <a:r>
              <a:rPr lang="en-US" altLang="zh-CN" smtClean="0"/>
              <a:t>To provide a detailed description of various ways of organizing memory hardware</a:t>
            </a:r>
          </a:p>
          <a:p>
            <a:endParaRPr lang="en-US" altLang="zh-CN" smtClean="0"/>
          </a:p>
          <a:p>
            <a:r>
              <a:rPr lang="en-US" altLang="zh-CN" smtClean="0"/>
              <a:t>To discuss various memory-management techniques, including paging and segmentation</a:t>
            </a:r>
          </a:p>
          <a:p>
            <a:endParaRPr lang="en-US" altLang="zh-CN" smtClean="0"/>
          </a:p>
          <a:p>
            <a:r>
              <a:rPr lang="en-US" altLang="zh-CN" smtClean="0"/>
              <a:t>To provide a detailed description of the Intel Pentium, which supports both pure segmentation and segmentation with paging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ChangeArrowheads="1"/>
          </p:cNvSpPr>
          <p:nvPr>
            <p:ph type="title"/>
          </p:nvPr>
        </p:nvSpPr>
        <p:spPr>
          <a:xfrm>
            <a:off x="1227138" y="369888"/>
            <a:ext cx="11803062" cy="768350"/>
          </a:xfrm>
        </p:spPr>
        <p:txBody>
          <a:bodyPr/>
          <a:lstStyle/>
          <a:p>
            <a:pPr eaLnBrk="1" hangingPunct="1"/>
            <a:r>
              <a:rPr lang="en-US" altLang="zh-CN" smtClean="0"/>
              <a:t>Schematic View of Swapping</a:t>
            </a:r>
            <a:endParaRPr lang="en-US" altLang="zh-CN" sz="3400" smtClean="0"/>
          </a:p>
        </p:txBody>
      </p:sp>
      <p:pic>
        <p:nvPicPr>
          <p:cNvPr id="38915" name="Picture 4" descr="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5113" y="2155825"/>
            <a:ext cx="8320087" cy="5534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000" smtClean="0"/>
              <a:t>Context Switch Time including Swapping</a:t>
            </a:r>
          </a:p>
        </p:txBody>
      </p:sp>
      <p:sp>
        <p:nvSpPr>
          <p:cNvPr id="40963" name="Content Placeholder 2"/>
          <p:cNvSpPr>
            <a:spLocks noGrp="1"/>
          </p:cNvSpPr>
          <p:nvPr>
            <p:ph idx="1"/>
          </p:nvPr>
        </p:nvSpPr>
        <p:spPr>
          <a:xfrm>
            <a:off x="911225" y="1644650"/>
            <a:ext cx="12344400" cy="6040438"/>
          </a:xfrm>
        </p:spPr>
        <p:txBody>
          <a:bodyPr/>
          <a:lstStyle/>
          <a:p>
            <a:r>
              <a:rPr lang="en-US" altLang="zh-CN" smtClean="0"/>
              <a:t>If next processes to be put on CPU is not in memory, need to swap out a process and swap in target process</a:t>
            </a:r>
          </a:p>
          <a:p>
            <a:r>
              <a:rPr lang="en-US" altLang="zh-CN" smtClean="0"/>
              <a:t>Context switch time can then be very high</a:t>
            </a:r>
          </a:p>
          <a:p>
            <a:r>
              <a:rPr lang="en-US" altLang="zh-CN" smtClean="0"/>
              <a:t>100MB process swapping to hard disk with transfer rate of 50MB/sec</a:t>
            </a:r>
          </a:p>
          <a:p>
            <a:pPr lvl="1"/>
            <a:r>
              <a:rPr lang="en-US" altLang="zh-CN" smtClean="0"/>
              <a:t>Swap out time of 2000 ms</a:t>
            </a:r>
          </a:p>
          <a:p>
            <a:pPr lvl="1"/>
            <a:r>
              <a:rPr lang="en-US" altLang="zh-CN" smtClean="0"/>
              <a:t>Plus swap in of same sized process</a:t>
            </a:r>
          </a:p>
          <a:p>
            <a:pPr lvl="1"/>
            <a:r>
              <a:rPr lang="en-US" altLang="zh-CN" smtClean="0"/>
              <a:t>Total context switch swapping component time of 4000ms (4 seconds)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000" smtClean="0"/>
              <a:t>Context Switch Time including Swapping (Cont.)</a:t>
            </a:r>
          </a:p>
        </p:txBody>
      </p:sp>
      <p:sp>
        <p:nvSpPr>
          <p:cNvPr id="41987" name="Content Placeholder 2"/>
          <p:cNvSpPr>
            <a:spLocks noGrp="1"/>
          </p:cNvSpPr>
          <p:nvPr>
            <p:ph idx="1"/>
          </p:nvPr>
        </p:nvSpPr>
        <p:spPr>
          <a:xfrm>
            <a:off x="339725" y="1592263"/>
            <a:ext cx="13214350" cy="6040437"/>
          </a:xfrm>
        </p:spPr>
        <p:txBody>
          <a:bodyPr/>
          <a:lstStyle/>
          <a:p>
            <a:r>
              <a:rPr lang="en-US" altLang="zh-CN" smtClean="0"/>
              <a:t>Can reduce if reduce size of memory swapped – by knowing how much memory really being used</a:t>
            </a:r>
          </a:p>
          <a:p>
            <a:pPr lvl="1"/>
            <a:r>
              <a:rPr lang="en-US" altLang="zh-CN" smtClean="0"/>
              <a:t>System calls to inform OS of memory use via </a:t>
            </a:r>
            <a:r>
              <a:rPr lang="en-US" altLang="zh-CN" smtClean="0">
                <a:latin typeface="Courier New" panose="02070309020205020404" pitchFamily="49" charset="0"/>
                <a:cs typeface="Courier New" panose="02070309020205020404" pitchFamily="49" charset="0"/>
              </a:rPr>
              <a:t>request_memory() </a:t>
            </a:r>
            <a:r>
              <a:rPr lang="en-US" altLang="zh-CN" smtClean="0"/>
              <a:t>and </a:t>
            </a:r>
            <a:r>
              <a:rPr lang="en-US" altLang="zh-CN" smtClean="0">
                <a:latin typeface="Courier New" panose="02070309020205020404" pitchFamily="49" charset="0"/>
                <a:cs typeface="Courier New" panose="02070309020205020404" pitchFamily="49" charset="0"/>
              </a:rPr>
              <a:t>release_memory()</a:t>
            </a:r>
          </a:p>
          <a:p>
            <a:r>
              <a:rPr lang="en-US" altLang="zh-CN" smtClean="0"/>
              <a:t>Other constraints as well on swapping</a:t>
            </a:r>
          </a:p>
          <a:p>
            <a:pPr lvl="1"/>
            <a:r>
              <a:rPr lang="en-US" altLang="zh-CN" smtClean="0"/>
              <a:t>Pending I/O – can</a:t>
            </a:r>
            <a:r>
              <a:rPr lang="en-US" altLang="en-US" smtClean="0"/>
              <a:t>’</a:t>
            </a:r>
            <a:r>
              <a:rPr lang="en-US" altLang="zh-CN" smtClean="0"/>
              <a:t>t swap out as I/O would occur to wrong process</a:t>
            </a:r>
          </a:p>
          <a:p>
            <a:pPr lvl="1"/>
            <a:r>
              <a:rPr lang="en-US" altLang="zh-CN" smtClean="0"/>
              <a:t>Or always transfer I/O to kernel space, then to I/O device</a:t>
            </a:r>
          </a:p>
          <a:p>
            <a:pPr lvl="2"/>
            <a:r>
              <a:rPr lang="en-US" altLang="zh-CN" smtClean="0"/>
              <a:t>Known as </a:t>
            </a:r>
            <a:r>
              <a:rPr lang="en-US" altLang="zh-CN" b="1" smtClean="0">
                <a:solidFill>
                  <a:srgbClr val="3366FF"/>
                </a:solidFill>
              </a:rPr>
              <a:t>double buffering</a:t>
            </a:r>
            <a:r>
              <a:rPr lang="en-US" altLang="zh-CN" smtClean="0"/>
              <a:t>, adds overhead</a:t>
            </a:r>
          </a:p>
          <a:p>
            <a:r>
              <a:rPr lang="en-US" altLang="zh-CN" smtClean="0"/>
              <a:t>Standard swapping not used in modern operating systems</a:t>
            </a:r>
          </a:p>
          <a:p>
            <a:pPr lvl="1"/>
            <a:r>
              <a:rPr lang="en-US" altLang="zh-CN" smtClean="0"/>
              <a:t>But modified version common</a:t>
            </a:r>
          </a:p>
          <a:p>
            <a:pPr lvl="2"/>
            <a:r>
              <a:rPr lang="en-US" altLang="zh-CN" smtClean="0"/>
              <a:t>Swap only when free memory extremely low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000" smtClean="0"/>
              <a:t>Swapping on Mobile Systems</a:t>
            </a:r>
          </a:p>
        </p:txBody>
      </p:sp>
      <p:sp>
        <p:nvSpPr>
          <p:cNvPr id="43011" name="Content Placeholder 2"/>
          <p:cNvSpPr>
            <a:spLocks noGrp="1"/>
          </p:cNvSpPr>
          <p:nvPr>
            <p:ph idx="1"/>
          </p:nvPr>
        </p:nvSpPr>
        <p:spPr>
          <a:xfrm>
            <a:off x="869950" y="1644650"/>
            <a:ext cx="12344400" cy="6040438"/>
          </a:xfrm>
        </p:spPr>
        <p:txBody>
          <a:bodyPr/>
          <a:lstStyle/>
          <a:p>
            <a:r>
              <a:rPr lang="en-US" altLang="zh-CN" smtClean="0"/>
              <a:t>Not typically supported</a:t>
            </a:r>
          </a:p>
          <a:p>
            <a:pPr lvl="1"/>
            <a:r>
              <a:rPr lang="en-US" altLang="zh-CN" smtClean="0"/>
              <a:t>Flash memory based</a:t>
            </a:r>
          </a:p>
          <a:p>
            <a:pPr lvl="2"/>
            <a:r>
              <a:rPr lang="en-US" altLang="zh-CN" smtClean="0"/>
              <a:t>Small amount of space</a:t>
            </a:r>
          </a:p>
          <a:p>
            <a:pPr lvl="2"/>
            <a:r>
              <a:rPr lang="en-US" altLang="zh-CN" smtClean="0"/>
              <a:t>Limited number of write cycles</a:t>
            </a:r>
          </a:p>
          <a:p>
            <a:pPr lvl="2"/>
            <a:r>
              <a:rPr lang="en-US" altLang="zh-CN" smtClean="0"/>
              <a:t>Poor throughput between flash memory and CPU on mobile platform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000" smtClean="0"/>
              <a:t>Swapping on Mobile Systems (Cont.)</a:t>
            </a:r>
          </a:p>
        </p:txBody>
      </p:sp>
      <p:sp>
        <p:nvSpPr>
          <p:cNvPr id="44035" name="Content Placeholder 2"/>
          <p:cNvSpPr>
            <a:spLocks noGrp="1"/>
          </p:cNvSpPr>
          <p:nvPr>
            <p:ph idx="1"/>
          </p:nvPr>
        </p:nvSpPr>
        <p:spPr>
          <a:xfrm>
            <a:off x="869950" y="1644650"/>
            <a:ext cx="12344400" cy="6040438"/>
          </a:xfrm>
        </p:spPr>
        <p:txBody>
          <a:bodyPr/>
          <a:lstStyle/>
          <a:p>
            <a:r>
              <a:rPr lang="en-US" altLang="zh-CN" smtClean="0"/>
              <a:t>Instead use other methods to free memory if low</a:t>
            </a:r>
          </a:p>
          <a:p>
            <a:pPr lvl="1"/>
            <a:r>
              <a:rPr lang="en-US" altLang="zh-CN" smtClean="0"/>
              <a:t>iOS </a:t>
            </a:r>
            <a:r>
              <a:rPr lang="en-US" altLang="zh-CN" b="1" i="1" smtClean="0"/>
              <a:t>asks</a:t>
            </a:r>
            <a:r>
              <a:rPr lang="en-US" altLang="zh-CN" smtClean="0"/>
              <a:t> apps to voluntarily relinquish allocated memory</a:t>
            </a:r>
          </a:p>
          <a:p>
            <a:pPr lvl="2"/>
            <a:r>
              <a:rPr lang="en-US" altLang="zh-CN" smtClean="0"/>
              <a:t>Read-only data thrown out and reloaded from flash if needed</a:t>
            </a:r>
          </a:p>
          <a:p>
            <a:pPr lvl="2"/>
            <a:r>
              <a:rPr lang="en-US" altLang="zh-CN" smtClean="0"/>
              <a:t>Failure to free can result in termination</a:t>
            </a:r>
          </a:p>
          <a:p>
            <a:pPr lvl="1"/>
            <a:r>
              <a:rPr lang="en-US" altLang="zh-CN" smtClean="0"/>
              <a:t>Android terminates apps if low free memory, but first writes </a:t>
            </a:r>
            <a:r>
              <a:rPr lang="en-US" altLang="zh-CN" b="1" smtClean="0">
                <a:solidFill>
                  <a:srgbClr val="3366FF"/>
                </a:solidFill>
              </a:rPr>
              <a:t>application state</a:t>
            </a:r>
            <a:r>
              <a:rPr lang="en-US" altLang="zh-CN" smtClean="0"/>
              <a:t> to flash for fast restart</a:t>
            </a:r>
          </a:p>
          <a:p>
            <a:pPr lvl="1"/>
            <a:r>
              <a:rPr lang="en-US" altLang="zh-CN" smtClean="0"/>
              <a:t>Both OSes support paging as discussed below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1414463" y="369888"/>
            <a:ext cx="11615737" cy="768350"/>
          </a:xfrm>
        </p:spPr>
        <p:txBody>
          <a:bodyPr/>
          <a:lstStyle/>
          <a:p>
            <a:pPr eaLnBrk="1" hangingPunct="1"/>
            <a:r>
              <a:rPr lang="en-US" altLang="zh-CN" smtClean="0"/>
              <a:t>Chapter 8:  Memory Management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143000" y="1836738"/>
            <a:ext cx="11028363" cy="5978525"/>
          </a:xfrm>
        </p:spPr>
        <p:txBody>
          <a:bodyPr/>
          <a:lstStyle/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Background</a:t>
            </a:r>
          </a:p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Swapping </a:t>
            </a:r>
          </a:p>
          <a:p>
            <a:r>
              <a:rPr lang="en-US" altLang="zh-CN" dirty="0" smtClean="0"/>
              <a:t>Contiguous Memory Allocation</a:t>
            </a:r>
          </a:p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Segmentation</a:t>
            </a:r>
          </a:p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Paging</a:t>
            </a:r>
          </a:p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Structure of the Page Table</a:t>
            </a:r>
          </a:p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Example: The Intel 32 and 64-bit Architectures</a:t>
            </a:r>
          </a:p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Example: ARM Architecture</a:t>
            </a:r>
          </a:p>
        </p:txBody>
      </p:sp>
    </p:spTree>
    <p:extLst>
      <p:ext uri="{BB962C8B-B14F-4D97-AF65-F5344CB8AC3E}">
        <p14:creationId xmlns:p14="http://schemas.microsoft.com/office/powerpoint/2010/main" val="23099957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1026"/>
          <p:cNvSpPr>
            <a:spLocks noGrp="1" noChangeArrowheads="1"/>
          </p:cNvSpPr>
          <p:nvPr>
            <p:ph type="title"/>
          </p:nvPr>
        </p:nvSpPr>
        <p:spPr>
          <a:xfrm>
            <a:off x="1300163" y="369888"/>
            <a:ext cx="11730037" cy="768350"/>
          </a:xfrm>
        </p:spPr>
        <p:txBody>
          <a:bodyPr/>
          <a:lstStyle/>
          <a:p>
            <a:pPr eaLnBrk="1" hangingPunct="1"/>
            <a:r>
              <a:rPr lang="en-US" altLang="zh-CN" smtClean="0"/>
              <a:t>Contiguous Allocation</a:t>
            </a:r>
          </a:p>
        </p:txBody>
      </p:sp>
      <p:sp>
        <p:nvSpPr>
          <p:cNvPr id="45059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1143000" y="1836738"/>
            <a:ext cx="11666538" cy="6016625"/>
          </a:xfrm>
        </p:spPr>
        <p:txBody>
          <a:bodyPr/>
          <a:lstStyle/>
          <a:p>
            <a:r>
              <a:rPr lang="en-US" altLang="zh-CN" smtClean="0"/>
              <a:t>Main memory must support both OS and user processes</a:t>
            </a:r>
          </a:p>
          <a:p>
            <a:r>
              <a:rPr lang="en-US" altLang="zh-CN" smtClean="0"/>
              <a:t>Limited resource, must allocate efficiently</a:t>
            </a:r>
          </a:p>
          <a:p>
            <a:r>
              <a:rPr lang="en-US" altLang="zh-CN" smtClean="0"/>
              <a:t>Contiguous allocation is one early method</a:t>
            </a:r>
          </a:p>
          <a:p>
            <a:endParaRPr lang="en-US" altLang="zh-CN" smtClean="0"/>
          </a:p>
          <a:p>
            <a:r>
              <a:rPr lang="en-US" altLang="zh-CN" smtClean="0"/>
              <a:t>Main memory usually into two </a:t>
            </a:r>
            <a:r>
              <a:rPr lang="en-US" altLang="zh-CN" b="1" smtClean="0">
                <a:solidFill>
                  <a:srgbClr val="0000FF"/>
                </a:solidFill>
              </a:rPr>
              <a:t>partitions</a:t>
            </a:r>
            <a:r>
              <a:rPr lang="en-US" altLang="zh-CN" smtClean="0"/>
              <a:t>:</a:t>
            </a:r>
          </a:p>
          <a:p>
            <a:pPr lvl="1"/>
            <a:r>
              <a:rPr lang="en-US" altLang="zh-CN" smtClean="0"/>
              <a:t>Resident operating system, usually held in low memory with interrupt vector</a:t>
            </a:r>
          </a:p>
          <a:p>
            <a:pPr lvl="1"/>
            <a:r>
              <a:rPr lang="en-US" altLang="zh-CN" smtClean="0"/>
              <a:t>User processes then held in high memory</a:t>
            </a:r>
          </a:p>
          <a:p>
            <a:pPr lvl="1"/>
            <a:r>
              <a:rPr lang="en-US" altLang="zh-CN" smtClean="0"/>
              <a:t>Each process contained in single contiguous section of memory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1026"/>
          <p:cNvSpPr>
            <a:spLocks noGrp="1" noChangeArrowheads="1"/>
          </p:cNvSpPr>
          <p:nvPr>
            <p:ph type="title"/>
          </p:nvPr>
        </p:nvSpPr>
        <p:spPr>
          <a:xfrm>
            <a:off x="1300163" y="369888"/>
            <a:ext cx="11730037" cy="768350"/>
          </a:xfrm>
        </p:spPr>
        <p:txBody>
          <a:bodyPr/>
          <a:lstStyle/>
          <a:p>
            <a:pPr eaLnBrk="1" hangingPunct="1"/>
            <a:r>
              <a:rPr lang="en-US" altLang="zh-CN" smtClean="0"/>
              <a:t>Contiguous Allocation (Cont.)</a:t>
            </a:r>
          </a:p>
        </p:txBody>
      </p:sp>
      <p:sp>
        <p:nvSpPr>
          <p:cNvPr id="47107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1143000" y="1836738"/>
            <a:ext cx="11666538" cy="6016625"/>
          </a:xfrm>
        </p:spPr>
        <p:txBody>
          <a:bodyPr/>
          <a:lstStyle/>
          <a:p>
            <a:r>
              <a:rPr lang="en-US" altLang="zh-CN" smtClean="0"/>
              <a:t>Relocation registers used to protect user processes from each other, and from changing operating-system code and data</a:t>
            </a:r>
          </a:p>
          <a:p>
            <a:pPr lvl="1"/>
            <a:r>
              <a:rPr lang="en-US" altLang="zh-CN" smtClean="0"/>
              <a:t>Base register contains value of smallest physical address</a:t>
            </a:r>
          </a:p>
          <a:p>
            <a:pPr lvl="1"/>
            <a:r>
              <a:rPr lang="en-US" altLang="zh-CN" smtClean="0"/>
              <a:t>Limit register contains range of logical addresses – each logical address must be less than the limit register </a:t>
            </a:r>
          </a:p>
          <a:p>
            <a:pPr lvl="1"/>
            <a:r>
              <a:rPr lang="en-US" altLang="zh-CN" smtClean="0"/>
              <a:t>MMU maps logical address </a:t>
            </a:r>
            <a:r>
              <a:rPr lang="en-US" altLang="zh-CN" i="1" smtClean="0"/>
              <a:t>dynamically</a:t>
            </a:r>
          </a:p>
          <a:p>
            <a:pPr lvl="1"/>
            <a:r>
              <a:rPr lang="en-US" altLang="zh-CN" smtClean="0"/>
              <a:t>Can then allow actions such as kernel code being </a:t>
            </a:r>
            <a:r>
              <a:rPr lang="en-US" altLang="zh-CN" b="1" smtClean="0">
                <a:solidFill>
                  <a:srgbClr val="0000FF"/>
                </a:solidFill>
              </a:rPr>
              <a:t>transient </a:t>
            </a:r>
            <a:r>
              <a:rPr lang="en-US" altLang="zh-CN" smtClean="0"/>
              <a:t>and kernel changing size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title"/>
          </p:nvPr>
        </p:nvSpPr>
        <p:spPr>
          <a:xfrm>
            <a:off x="1031875" y="395288"/>
            <a:ext cx="12663488" cy="1374775"/>
          </a:xfrm>
        </p:spPr>
        <p:txBody>
          <a:bodyPr/>
          <a:lstStyle/>
          <a:p>
            <a:pPr eaLnBrk="1" hangingPunct="1"/>
            <a:r>
              <a:rPr lang="en-US" altLang="zh-CN" sz="4000" smtClean="0"/>
              <a:t>Hardware Support for Relocation </a:t>
            </a:r>
            <a:br>
              <a:rPr lang="en-US" altLang="zh-CN" sz="4000" smtClean="0"/>
            </a:br>
            <a:r>
              <a:rPr lang="en-US" altLang="zh-CN" sz="4000" smtClean="0"/>
              <a:t>and Limit Registers</a:t>
            </a:r>
          </a:p>
        </p:txBody>
      </p:sp>
      <p:pic>
        <p:nvPicPr>
          <p:cNvPr id="49155" name="Picture 4" descr="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2675" y="2478088"/>
            <a:ext cx="9656763" cy="4259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/>
          <p:cNvSpPr>
            <a:spLocks noGrp="1" noChangeArrowheads="1"/>
          </p:cNvSpPr>
          <p:nvPr>
            <p:ph type="title"/>
          </p:nvPr>
        </p:nvSpPr>
        <p:spPr>
          <a:xfrm>
            <a:off x="1371600" y="369888"/>
            <a:ext cx="11658600" cy="768350"/>
          </a:xfrm>
        </p:spPr>
        <p:txBody>
          <a:bodyPr/>
          <a:lstStyle/>
          <a:p>
            <a:pPr eaLnBrk="1" hangingPunct="1"/>
            <a:r>
              <a:rPr lang="en-US" altLang="zh-CN" smtClean="0"/>
              <a:t>Contiguous Allocation (Cont.)</a:t>
            </a:r>
          </a:p>
        </p:txBody>
      </p:sp>
      <p:sp>
        <p:nvSpPr>
          <p:cNvPr id="512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12788" y="1592262"/>
            <a:ext cx="12498387" cy="7078771"/>
          </a:xfrm>
        </p:spPr>
        <p:txBody>
          <a:bodyPr/>
          <a:lstStyle/>
          <a:p>
            <a:r>
              <a:rPr lang="en-US" altLang="zh-CN" dirty="0" smtClean="0"/>
              <a:t>Multiple-partition allocation</a:t>
            </a:r>
          </a:p>
          <a:p>
            <a:pPr lvl="1"/>
            <a:r>
              <a:rPr lang="en-US" altLang="zh-CN" dirty="0" smtClean="0"/>
              <a:t>Degree of multiprogramming limited by number of partitions</a:t>
            </a:r>
          </a:p>
          <a:p>
            <a:pPr lvl="1"/>
            <a:r>
              <a:rPr lang="en-US" altLang="zh-CN" b="1" dirty="0" smtClean="0">
                <a:solidFill>
                  <a:srgbClr val="0000FF"/>
                </a:solidFill>
              </a:rPr>
              <a:t>Variable-partition </a:t>
            </a:r>
            <a:r>
              <a:rPr lang="en-US" altLang="zh-CN" dirty="0" smtClean="0"/>
              <a:t>sizes for efficiency (sized to a given process</a:t>
            </a:r>
            <a:r>
              <a:rPr lang="en-US" altLang="en-US" dirty="0" smtClean="0"/>
              <a:t>’</a:t>
            </a:r>
            <a:r>
              <a:rPr lang="en-US" altLang="zh-CN" dirty="0" smtClean="0"/>
              <a:t> needs)</a:t>
            </a:r>
          </a:p>
          <a:p>
            <a:pPr lvl="1"/>
            <a:r>
              <a:rPr lang="en-US" altLang="zh-CN" b="1" dirty="0" smtClean="0">
                <a:solidFill>
                  <a:srgbClr val="0000FF"/>
                </a:solidFill>
              </a:rPr>
              <a:t>Hole</a:t>
            </a:r>
            <a:r>
              <a:rPr lang="en-US" altLang="zh-CN" dirty="0" smtClean="0"/>
              <a:t> – block of available memory; holes of various size are scattered throughout memory</a:t>
            </a:r>
          </a:p>
          <a:p>
            <a:pPr lvl="1"/>
            <a:r>
              <a:rPr lang="en-US" altLang="zh-CN" dirty="0" smtClean="0"/>
              <a:t>When a process arrives, it is allocated memory from a hole large enough to accommodate it</a:t>
            </a:r>
          </a:p>
          <a:p>
            <a:pPr lvl="1"/>
            <a:r>
              <a:rPr lang="en-US" altLang="zh-CN" dirty="0" smtClean="0"/>
              <a:t>Process exiting frees its partition, adjacent free partitions combined</a:t>
            </a:r>
          </a:p>
          <a:p>
            <a:pPr lvl="1"/>
            <a:r>
              <a:rPr lang="en-US" altLang="zh-CN" dirty="0" smtClean="0"/>
              <a:t>Operating system maintains information about:</a:t>
            </a:r>
            <a:br>
              <a:rPr lang="en-US" altLang="zh-CN" dirty="0" smtClean="0"/>
            </a:br>
            <a:r>
              <a:rPr lang="en-US" altLang="zh-CN" dirty="0" smtClean="0"/>
              <a:t>a) allocated partitions    b) free partitions (hole)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1414463" y="369888"/>
            <a:ext cx="11615737" cy="768350"/>
          </a:xfrm>
        </p:spPr>
        <p:txBody>
          <a:bodyPr/>
          <a:lstStyle/>
          <a:p>
            <a:pPr eaLnBrk="1" hangingPunct="1"/>
            <a:r>
              <a:rPr lang="en-US" altLang="zh-CN" smtClean="0"/>
              <a:t>Chapter 8:  Memory Management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143000" y="1836738"/>
            <a:ext cx="11028363" cy="5978525"/>
          </a:xfrm>
        </p:spPr>
        <p:txBody>
          <a:bodyPr/>
          <a:lstStyle/>
          <a:p>
            <a:r>
              <a:rPr lang="en-US" altLang="zh-CN" dirty="0" smtClean="0"/>
              <a:t>Background</a:t>
            </a:r>
          </a:p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Swapping </a:t>
            </a:r>
          </a:p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Contiguous Memory Allocation</a:t>
            </a:r>
          </a:p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Segmentation</a:t>
            </a:r>
          </a:p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Paging</a:t>
            </a:r>
          </a:p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Structure of the Page Table</a:t>
            </a:r>
          </a:p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Example: The Intel 32 and 64-bit Architectures</a:t>
            </a:r>
          </a:p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Example: ARM Architecture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/>
          <p:cNvSpPr>
            <a:spLocks noGrp="1" noChangeArrowheads="1"/>
          </p:cNvSpPr>
          <p:nvPr>
            <p:ph type="title"/>
          </p:nvPr>
        </p:nvSpPr>
        <p:spPr>
          <a:xfrm>
            <a:off x="1371600" y="369888"/>
            <a:ext cx="11658600" cy="768350"/>
          </a:xfrm>
        </p:spPr>
        <p:txBody>
          <a:bodyPr/>
          <a:lstStyle/>
          <a:p>
            <a:pPr eaLnBrk="1" hangingPunct="1"/>
            <a:r>
              <a:rPr lang="en-US" altLang="zh-CN" smtClean="0"/>
              <a:t>Contiguous Allocation (Cont.)</a:t>
            </a:r>
          </a:p>
        </p:txBody>
      </p:sp>
      <p:grpSp>
        <p:nvGrpSpPr>
          <p:cNvPr id="53251" name="Group 1"/>
          <p:cNvGrpSpPr>
            <a:grpSpLocks/>
          </p:cNvGrpSpPr>
          <p:nvPr/>
        </p:nvGrpSpPr>
        <p:grpSpPr bwMode="auto">
          <a:xfrm>
            <a:off x="2039938" y="3170238"/>
            <a:ext cx="9944100" cy="2863850"/>
            <a:chOff x="1568450" y="5813425"/>
            <a:chExt cx="9944100" cy="2862263"/>
          </a:xfrm>
        </p:grpSpPr>
        <p:sp>
          <p:nvSpPr>
            <p:cNvPr id="53253" name="Rectangle 4"/>
            <p:cNvSpPr>
              <a:spLocks noChangeArrowheads="1"/>
            </p:cNvSpPr>
            <p:nvPr/>
          </p:nvSpPr>
          <p:spPr bwMode="auto">
            <a:xfrm>
              <a:off x="1568450" y="5830888"/>
              <a:ext cx="1714500" cy="28448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lIns="130622" tIns="65311" rIns="130622" bIns="65311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endParaRPr lang="zh-CN" altLang="zh-CN"/>
            </a:p>
          </p:txBody>
        </p:sp>
        <p:sp>
          <p:nvSpPr>
            <p:cNvPr id="53254" name="Line 5"/>
            <p:cNvSpPr>
              <a:spLocks noChangeShapeType="1"/>
            </p:cNvSpPr>
            <p:nvPr/>
          </p:nvSpPr>
          <p:spPr bwMode="auto">
            <a:xfrm>
              <a:off x="1568450" y="6315075"/>
              <a:ext cx="17145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130622" tIns="65311" rIns="130622" bIns="65311" anchor="ctr"/>
            <a:lstStyle/>
            <a:p>
              <a:endParaRPr lang="en-US"/>
            </a:p>
          </p:txBody>
        </p:sp>
        <p:sp>
          <p:nvSpPr>
            <p:cNvPr id="53255" name="Line 6"/>
            <p:cNvSpPr>
              <a:spLocks noChangeShapeType="1"/>
            </p:cNvSpPr>
            <p:nvPr/>
          </p:nvSpPr>
          <p:spPr bwMode="auto">
            <a:xfrm>
              <a:off x="1568450" y="6862763"/>
              <a:ext cx="17145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130622" tIns="65311" rIns="130622" bIns="65311" anchor="ctr"/>
            <a:lstStyle/>
            <a:p>
              <a:endParaRPr lang="en-US"/>
            </a:p>
          </p:txBody>
        </p:sp>
        <p:sp>
          <p:nvSpPr>
            <p:cNvPr id="53256" name="Line 7"/>
            <p:cNvSpPr>
              <a:spLocks noChangeShapeType="1"/>
            </p:cNvSpPr>
            <p:nvPr/>
          </p:nvSpPr>
          <p:spPr bwMode="auto">
            <a:xfrm>
              <a:off x="1568450" y="8105775"/>
              <a:ext cx="17145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130622" tIns="65311" rIns="130622" bIns="65311" anchor="ctr"/>
            <a:lstStyle/>
            <a:p>
              <a:endParaRPr lang="en-US"/>
            </a:p>
          </p:txBody>
        </p:sp>
        <p:sp>
          <p:nvSpPr>
            <p:cNvPr id="53257" name="Text Box 8"/>
            <p:cNvSpPr txBox="1">
              <a:spLocks noChangeArrowheads="1"/>
            </p:cNvSpPr>
            <p:nvPr/>
          </p:nvSpPr>
          <p:spPr bwMode="auto">
            <a:xfrm>
              <a:off x="2039938" y="5813425"/>
              <a:ext cx="635000" cy="4397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130622" tIns="65311" rIns="130622" bIns="65311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zh-CN" sz="2000">
                  <a:latin typeface="Helvetica" panose="020B0604020202020204" pitchFamily="34" charset="0"/>
                </a:rPr>
                <a:t>OS</a:t>
              </a:r>
            </a:p>
          </p:txBody>
        </p:sp>
        <p:sp>
          <p:nvSpPr>
            <p:cNvPr id="53258" name="Text Box 9"/>
            <p:cNvSpPr txBox="1">
              <a:spLocks noChangeArrowheads="1"/>
            </p:cNvSpPr>
            <p:nvPr/>
          </p:nvSpPr>
          <p:spPr bwMode="auto">
            <a:xfrm>
              <a:off x="1568450" y="6407150"/>
              <a:ext cx="1600200" cy="4397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30622" tIns="65311" rIns="130622" bIns="65311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zh-CN" sz="2000">
                  <a:latin typeface="Helvetica" panose="020B0604020202020204" pitchFamily="34" charset="0"/>
                </a:rPr>
                <a:t>process 5</a:t>
              </a:r>
            </a:p>
          </p:txBody>
        </p:sp>
        <p:sp>
          <p:nvSpPr>
            <p:cNvPr id="53259" name="Text Box 10"/>
            <p:cNvSpPr txBox="1">
              <a:spLocks noChangeArrowheads="1"/>
            </p:cNvSpPr>
            <p:nvPr/>
          </p:nvSpPr>
          <p:spPr bwMode="auto">
            <a:xfrm>
              <a:off x="1568450" y="7316788"/>
              <a:ext cx="1600200" cy="4397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30622" tIns="65311" rIns="130622" bIns="65311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zh-CN" sz="2000">
                  <a:latin typeface="Helvetica" panose="020B0604020202020204" pitchFamily="34" charset="0"/>
                </a:rPr>
                <a:t>process 8</a:t>
              </a:r>
            </a:p>
          </p:txBody>
        </p:sp>
        <p:sp>
          <p:nvSpPr>
            <p:cNvPr id="53260" name="Text Box 11"/>
            <p:cNvSpPr txBox="1">
              <a:spLocks noChangeArrowheads="1"/>
            </p:cNvSpPr>
            <p:nvPr/>
          </p:nvSpPr>
          <p:spPr bwMode="auto">
            <a:xfrm>
              <a:off x="1568450" y="8112125"/>
              <a:ext cx="1600200" cy="4397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30622" tIns="65311" rIns="130622" bIns="65311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zh-CN" sz="2000">
                  <a:latin typeface="Helvetica" panose="020B0604020202020204" pitchFamily="34" charset="0"/>
                </a:rPr>
                <a:t>process 2</a:t>
              </a:r>
            </a:p>
          </p:txBody>
        </p:sp>
        <p:sp>
          <p:nvSpPr>
            <p:cNvPr id="53261" name="Rectangle 14"/>
            <p:cNvSpPr>
              <a:spLocks noChangeArrowheads="1"/>
            </p:cNvSpPr>
            <p:nvPr/>
          </p:nvSpPr>
          <p:spPr bwMode="auto">
            <a:xfrm>
              <a:off x="4311650" y="5830888"/>
              <a:ext cx="1714500" cy="28448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lIns="130622" tIns="65311" rIns="130622" bIns="65311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endParaRPr lang="zh-CN" altLang="zh-CN"/>
            </a:p>
          </p:txBody>
        </p:sp>
        <p:sp>
          <p:nvSpPr>
            <p:cNvPr id="53262" name="Line 15"/>
            <p:cNvSpPr>
              <a:spLocks noChangeShapeType="1"/>
            </p:cNvSpPr>
            <p:nvPr/>
          </p:nvSpPr>
          <p:spPr bwMode="auto">
            <a:xfrm>
              <a:off x="4311650" y="6315075"/>
              <a:ext cx="17145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130622" tIns="65311" rIns="130622" bIns="65311" anchor="ctr"/>
            <a:lstStyle/>
            <a:p>
              <a:endParaRPr lang="en-US"/>
            </a:p>
          </p:txBody>
        </p:sp>
        <p:sp>
          <p:nvSpPr>
            <p:cNvPr id="53263" name="Line 16"/>
            <p:cNvSpPr>
              <a:spLocks noChangeShapeType="1"/>
            </p:cNvSpPr>
            <p:nvPr/>
          </p:nvSpPr>
          <p:spPr bwMode="auto">
            <a:xfrm>
              <a:off x="4311650" y="6862763"/>
              <a:ext cx="17145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130622" tIns="65311" rIns="130622" bIns="65311" anchor="ctr"/>
            <a:lstStyle/>
            <a:p>
              <a:endParaRPr lang="en-US"/>
            </a:p>
          </p:txBody>
        </p:sp>
        <p:sp>
          <p:nvSpPr>
            <p:cNvPr id="53264" name="Line 17"/>
            <p:cNvSpPr>
              <a:spLocks noChangeShapeType="1"/>
            </p:cNvSpPr>
            <p:nvPr/>
          </p:nvSpPr>
          <p:spPr bwMode="auto">
            <a:xfrm>
              <a:off x="4311650" y="8105775"/>
              <a:ext cx="17145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130622" tIns="65311" rIns="130622" bIns="65311" anchor="ctr"/>
            <a:lstStyle/>
            <a:p>
              <a:endParaRPr lang="en-US"/>
            </a:p>
          </p:txBody>
        </p:sp>
        <p:sp>
          <p:nvSpPr>
            <p:cNvPr id="53265" name="Text Box 18"/>
            <p:cNvSpPr txBox="1">
              <a:spLocks noChangeArrowheads="1"/>
            </p:cNvSpPr>
            <p:nvPr/>
          </p:nvSpPr>
          <p:spPr bwMode="auto">
            <a:xfrm>
              <a:off x="4783138" y="5813425"/>
              <a:ext cx="635000" cy="4397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130622" tIns="65311" rIns="130622" bIns="65311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zh-CN" sz="2000">
                  <a:latin typeface="Helvetica" panose="020B0604020202020204" pitchFamily="34" charset="0"/>
                </a:rPr>
                <a:t>OS</a:t>
              </a:r>
            </a:p>
          </p:txBody>
        </p:sp>
        <p:sp>
          <p:nvSpPr>
            <p:cNvPr id="53266" name="Text Box 19"/>
            <p:cNvSpPr txBox="1">
              <a:spLocks noChangeArrowheads="1"/>
            </p:cNvSpPr>
            <p:nvPr/>
          </p:nvSpPr>
          <p:spPr bwMode="auto">
            <a:xfrm>
              <a:off x="4311650" y="6407150"/>
              <a:ext cx="1600200" cy="4397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30622" tIns="65311" rIns="130622" bIns="65311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zh-CN" sz="2000">
                  <a:latin typeface="Helvetica" panose="020B0604020202020204" pitchFamily="34" charset="0"/>
                </a:rPr>
                <a:t>process 5</a:t>
              </a:r>
            </a:p>
          </p:txBody>
        </p:sp>
        <p:sp>
          <p:nvSpPr>
            <p:cNvPr id="53267" name="Text Box 21"/>
            <p:cNvSpPr txBox="1">
              <a:spLocks noChangeArrowheads="1"/>
            </p:cNvSpPr>
            <p:nvPr/>
          </p:nvSpPr>
          <p:spPr bwMode="auto">
            <a:xfrm>
              <a:off x="4311650" y="8112125"/>
              <a:ext cx="1600200" cy="4397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30622" tIns="65311" rIns="130622" bIns="65311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zh-CN" sz="2000">
                  <a:latin typeface="Helvetica" panose="020B0604020202020204" pitchFamily="34" charset="0"/>
                </a:rPr>
                <a:t>process 2</a:t>
              </a:r>
            </a:p>
          </p:txBody>
        </p:sp>
        <p:sp>
          <p:nvSpPr>
            <p:cNvPr id="53268" name="Rectangle 23"/>
            <p:cNvSpPr>
              <a:spLocks noChangeArrowheads="1"/>
            </p:cNvSpPr>
            <p:nvPr/>
          </p:nvSpPr>
          <p:spPr bwMode="auto">
            <a:xfrm>
              <a:off x="7054850" y="5830888"/>
              <a:ext cx="1714500" cy="28448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lIns="130622" tIns="65311" rIns="130622" bIns="65311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endParaRPr lang="zh-CN" altLang="zh-CN"/>
            </a:p>
          </p:txBody>
        </p:sp>
        <p:sp>
          <p:nvSpPr>
            <p:cNvPr id="53269" name="Line 24"/>
            <p:cNvSpPr>
              <a:spLocks noChangeShapeType="1"/>
            </p:cNvSpPr>
            <p:nvPr/>
          </p:nvSpPr>
          <p:spPr bwMode="auto">
            <a:xfrm>
              <a:off x="7054850" y="6315075"/>
              <a:ext cx="17145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130622" tIns="65311" rIns="130622" bIns="65311" anchor="ctr"/>
            <a:lstStyle/>
            <a:p>
              <a:endParaRPr lang="en-US"/>
            </a:p>
          </p:txBody>
        </p:sp>
        <p:sp>
          <p:nvSpPr>
            <p:cNvPr id="53270" name="Line 25"/>
            <p:cNvSpPr>
              <a:spLocks noChangeShapeType="1"/>
            </p:cNvSpPr>
            <p:nvPr/>
          </p:nvSpPr>
          <p:spPr bwMode="auto">
            <a:xfrm>
              <a:off x="7054850" y="6862763"/>
              <a:ext cx="17145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130622" tIns="65311" rIns="130622" bIns="65311" anchor="ctr"/>
            <a:lstStyle/>
            <a:p>
              <a:endParaRPr lang="en-US"/>
            </a:p>
          </p:txBody>
        </p:sp>
        <p:sp>
          <p:nvSpPr>
            <p:cNvPr id="53271" name="Line 26"/>
            <p:cNvSpPr>
              <a:spLocks noChangeShapeType="1"/>
            </p:cNvSpPr>
            <p:nvPr/>
          </p:nvSpPr>
          <p:spPr bwMode="auto">
            <a:xfrm>
              <a:off x="7054850" y="8105775"/>
              <a:ext cx="17145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130622" tIns="65311" rIns="130622" bIns="65311" anchor="ctr"/>
            <a:lstStyle/>
            <a:p>
              <a:endParaRPr lang="en-US"/>
            </a:p>
          </p:txBody>
        </p:sp>
        <p:sp>
          <p:nvSpPr>
            <p:cNvPr id="53272" name="Text Box 27"/>
            <p:cNvSpPr txBox="1">
              <a:spLocks noChangeArrowheads="1"/>
            </p:cNvSpPr>
            <p:nvPr/>
          </p:nvSpPr>
          <p:spPr bwMode="auto">
            <a:xfrm>
              <a:off x="7526338" y="5813425"/>
              <a:ext cx="635000" cy="4397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130622" tIns="65311" rIns="130622" bIns="65311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zh-CN" sz="2000">
                  <a:latin typeface="Helvetica" panose="020B0604020202020204" pitchFamily="34" charset="0"/>
                </a:rPr>
                <a:t>OS</a:t>
              </a:r>
            </a:p>
          </p:txBody>
        </p:sp>
        <p:sp>
          <p:nvSpPr>
            <p:cNvPr id="53273" name="Text Box 28"/>
            <p:cNvSpPr txBox="1">
              <a:spLocks noChangeArrowheads="1"/>
            </p:cNvSpPr>
            <p:nvPr/>
          </p:nvSpPr>
          <p:spPr bwMode="auto">
            <a:xfrm>
              <a:off x="7054850" y="6407150"/>
              <a:ext cx="1600200" cy="4397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30622" tIns="65311" rIns="130622" bIns="65311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zh-CN" sz="2000">
                  <a:latin typeface="Helvetica" panose="020B0604020202020204" pitchFamily="34" charset="0"/>
                </a:rPr>
                <a:t>process 5</a:t>
              </a:r>
            </a:p>
          </p:txBody>
        </p:sp>
        <p:sp>
          <p:nvSpPr>
            <p:cNvPr id="53274" name="Text Box 30"/>
            <p:cNvSpPr txBox="1">
              <a:spLocks noChangeArrowheads="1"/>
            </p:cNvSpPr>
            <p:nvPr/>
          </p:nvSpPr>
          <p:spPr bwMode="auto">
            <a:xfrm>
              <a:off x="7054850" y="8112125"/>
              <a:ext cx="1600200" cy="4397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30622" tIns="65311" rIns="130622" bIns="65311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zh-CN" sz="2000">
                  <a:latin typeface="Helvetica" panose="020B0604020202020204" pitchFamily="34" charset="0"/>
                </a:rPr>
                <a:t>process 2</a:t>
              </a:r>
            </a:p>
          </p:txBody>
        </p:sp>
        <p:sp>
          <p:nvSpPr>
            <p:cNvPr id="53275" name="Rectangle 32"/>
            <p:cNvSpPr>
              <a:spLocks noChangeArrowheads="1"/>
            </p:cNvSpPr>
            <p:nvPr/>
          </p:nvSpPr>
          <p:spPr bwMode="auto">
            <a:xfrm>
              <a:off x="9798050" y="5830888"/>
              <a:ext cx="1714500" cy="28448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lIns="130622" tIns="65311" rIns="130622" bIns="65311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endParaRPr lang="zh-CN" altLang="zh-CN"/>
            </a:p>
          </p:txBody>
        </p:sp>
        <p:sp>
          <p:nvSpPr>
            <p:cNvPr id="53276" name="Line 33"/>
            <p:cNvSpPr>
              <a:spLocks noChangeShapeType="1"/>
            </p:cNvSpPr>
            <p:nvPr/>
          </p:nvSpPr>
          <p:spPr bwMode="auto">
            <a:xfrm>
              <a:off x="9798050" y="6315075"/>
              <a:ext cx="17145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130622" tIns="65311" rIns="130622" bIns="65311" anchor="ctr"/>
            <a:lstStyle/>
            <a:p>
              <a:endParaRPr lang="en-US"/>
            </a:p>
          </p:txBody>
        </p:sp>
        <p:sp>
          <p:nvSpPr>
            <p:cNvPr id="53277" name="Line 34"/>
            <p:cNvSpPr>
              <a:spLocks noChangeShapeType="1"/>
            </p:cNvSpPr>
            <p:nvPr/>
          </p:nvSpPr>
          <p:spPr bwMode="auto">
            <a:xfrm>
              <a:off x="9798050" y="6862763"/>
              <a:ext cx="17145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130622" tIns="65311" rIns="130622" bIns="65311" anchor="ctr"/>
            <a:lstStyle/>
            <a:p>
              <a:endParaRPr lang="en-US"/>
            </a:p>
          </p:txBody>
        </p:sp>
        <p:sp>
          <p:nvSpPr>
            <p:cNvPr id="53278" name="Line 35"/>
            <p:cNvSpPr>
              <a:spLocks noChangeShapeType="1"/>
            </p:cNvSpPr>
            <p:nvPr/>
          </p:nvSpPr>
          <p:spPr bwMode="auto">
            <a:xfrm>
              <a:off x="9798050" y="8105775"/>
              <a:ext cx="17145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130622" tIns="65311" rIns="130622" bIns="65311" anchor="ctr"/>
            <a:lstStyle/>
            <a:p>
              <a:endParaRPr lang="en-US"/>
            </a:p>
          </p:txBody>
        </p:sp>
        <p:sp>
          <p:nvSpPr>
            <p:cNvPr id="53279" name="Text Box 36"/>
            <p:cNvSpPr txBox="1">
              <a:spLocks noChangeArrowheads="1"/>
            </p:cNvSpPr>
            <p:nvPr/>
          </p:nvSpPr>
          <p:spPr bwMode="auto">
            <a:xfrm>
              <a:off x="10269538" y="5813425"/>
              <a:ext cx="635000" cy="4397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130622" tIns="65311" rIns="130622" bIns="65311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zh-CN" sz="2000">
                  <a:latin typeface="Helvetica" panose="020B0604020202020204" pitchFamily="34" charset="0"/>
                </a:rPr>
                <a:t>OS</a:t>
              </a:r>
            </a:p>
          </p:txBody>
        </p:sp>
        <p:sp>
          <p:nvSpPr>
            <p:cNvPr id="53280" name="Text Box 37"/>
            <p:cNvSpPr txBox="1">
              <a:spLocks noChangeArrowheads="1"/>
            </p:cNvSpPr>
            <p:nvPr/>
          </p:nvSpPr>
          <p:spPr bwMode="auto">
            <a:xfrm>
              <a:off x="9798050" y="6407150"/>
              <a:ext cx="1600200" cy="4397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30622" tIns="65311" rIns="130622" bIns="65311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zh-CN" sz="2000">
                  <a:latin typeface="Helvetica" panose="020B0604020202020204" pitchFamily="34" charset="0"/>
                </a:rPr>
                <a:t>process 5</a:t>
              </a:r>
            </a:p>
          </p:txBody>
        </p:sp>
        <p:sp>
          <p:nvSpPr>
            <p:cNvPr id="53281" name="Text Box 38"/>
            <p:cNvSpPr txBox="1">
              <a:spLocks noChangeArrowheads="1"/>
            </p:cNvSpPr>
            <p:nvPr/>
          </p:nvSpPr>
          <p:spPr bwMode="auto">
            <a:xfrm>
              <a:off x="9798050" y="6829425"/>
              <a:ext cx="1600200" cy="4397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30622" tIns="65311" rIns="130622" bIns="65311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zh-CN" sz="2000">
                  <a:latin typeface="Helvetica" panose="020B0604020202020204" pitchFamily="34" charset="0"/>
                </a:rPr>
                <a:t>process 9</a:t>
              </a:r>
            </a:p>
          </p:txBody>
        </p:sp>
        <p:sp>
          <p:nvSpPr>
            <p:cNvPr id="53282" name="Text Box 39"/>
            <p:cNvSpPr txBox="1">
              <a:spLocks noChangeArrowheads="1"/>
            </p:cNvSpPr>
            <p:nvPr/>
          </p:nvSpPr>
          <p:spPr bwMode="auto">
            <a:xfrm>
              <a:off x="9798050" y="8112125"/>
              <a:ext cx="1600200" cy="4397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30622" tIns="65311" rIns="130622" bIns="65311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zh-CN" sz="2000">
                  <a:latin typeface="Helvetica" panose="020B0604020202020204" pitchFamily="34" charset="0"/>
                </a:rPr>
                <a:t>process 2</a:t>
              </a:r>
            </a:p>
          </p:txBody>
        </p:sp>
        <p:sp>
          <p:nvSpPr>
            <p:cNvPr id="53283" name="Rectangle 41"/>
            <p:cNvSpPr>
              <a:spLocks noChangeArrowheads="1"/>
            </p:cNvSpPr>
            <p:nvPr/>
          </p:nvSpPr>
          <p:spPr bwMode="auto">
            <a:xfrm>
              <a:off x="4311650" y="6846888"/>
              <a:ext cx="1714500" cy="1320800"/>
            </a:xfrm>
            <a:prstGeom prst="rect">
              <a:avLst/>
            </a:prstGeom>
            <a:solidFill>
              <a:srgbClr val="DDDDDD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lIns="130622" tIns="65311" rIns="130622" bIns="65311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endParaRPr lang="zh-CN" altLang="zh-CN"/>
            </a:p>
          </p:txBody>
        </p:sp>
        <p:sp>
          <p:nvSpPr>
            <p:cNvPr id="53284" name="Rectangle 42"/>
            <p:cNvSpPr>
              <a:spLocks noChangeArrowheads="1"/>
            </p:cNvSpPr>
            <p:nvPr/>
          </p:nvSpPr>
          <p:spPr bwMode="auto">
            <a:xfrm>
              <a:off x="7054850" y="7354888"/>
              <a:ext cx="1714500" cy="812800"/>
            </a:xfrm>
            <a:prstGeom prst="rect">
              <a:avLst/>
            </a:prstGeom>
            <a:solidFill>
              <a:srgbClr val="DDDDDD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lIns="130622" tIns="65311" rIns="130622" bIns="65311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endParaRPr lang="zh-CN" altLang="zh-CN"/>
            </a:p>
          </p:txBody>
        </p:sp>
        <p:sp>
          <p:nvSpPr>
            <p:cNvPr id="53285" name="Text Box 43"/>
            <p:cNvSpPr txBox="1">
              <a:spLocks noChangeArrowheads="1"/>
            </p:cNvSpPr>
            <p:nvPr/>
          </p:nvSpPr>
          <p:spPr bwMode="auto">
            <a:xfrm>
              <a:off x="7054850" y="6829425"/>
              <a:ext cx="1600200" cy="4397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30622" tIns="65311" rIns="130622" bIns="65311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zh-CN" sz="2000">
                  <a:latin typeface="Helvetica" panose="020B0604020202020204" pitchFamily="34" charset="0"/>
                </a:rPr>
                <a:t>process 9</a:t>
              </a:r>
            </a:p>
          </p:txBody>
        </p:sp>
        <p:sp>
          <p:nvSpPr>
            <p:cNvPr id="53286" name="Rectangle 44"/>
            <p:cNvSpPr>
              <a:spLocks noChangeArrowheads="1"/>
            </p:cNvSpPr>
            <p:nvPr/>
          </p:nvSpPr>
          <p:spPr bwMode="auto">
            <a:xfrm>
              <a:off x="9798050" y="7761288"/>
              <a:ext cx="1714500" cy="406400"/>
            </a:xfrm>
            <a:prstGeom prst="rect">
              <a:avLst/>
            </a:prstGeom>
            <a:solidFill>
              <a:srgbClr val="DDDDDD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lIns="130622" tIns="65311" rIns="130622" bIns="65311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endParaRPr lang="zh-CN" altLang="zh-CN"/>
            </a:p>
          </p:txBody>
        </p:sp>
        <p:sp>
          <p:nvSpPr>
            <p:cNvPr id="53287" name="Line 45"/>
            <p:cNvSpPr>
              <a:spLocks noChangeShapeType="1"/>
            </p:cNvSpPr>
            <p:nvPr/>
          </p:nvSpPr>
          <p:spPr bwMode="auto">
            <a:xfrm>
              <a:off x="9798050" y="7294563"/>
              <a:ext cx="17145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130622" tIns="65311" rIns="130622" bIns="65311" anchor="ctr"/>
            <a:lstStyle/>
            <a:p>
              <a:endParaRPr lang="en-US"/>
            </a:p>
          </p:txBody>
        </p:sp>
        <p:sp>
          <p:nvSpPr>
            <p:cNvPr id="53288" name="Text Box 46"/>
            <p:cNvSpPr txBox="1">
              <a:spLocks noChangeArrowheads="1"/>
            </p:cNvSpPr>
            <p:nvPr/>
          </p:nvSpPr>
          <p:spPr bwMode="auto">
            <a:xfrm>
              <a:off x="9798050" y="7337425"/>
              <a:ext cx="1600200" cy="4397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30622" tIns="65311" rIns="130622" bIns="65311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zh-CN" sz="2000">
                  <a:latin typeface="Helvetica" panose="020B0604020202020204" pitchFamily="34" charset="0"/>
                </a:rPr>
                <a:t>process 10</a:t>
              </a:r>
            </a:p>
          </p:txBody>
        </p:sp>
        <p:sp>
          <p:nvSpPr>
            <p:cNvPr id="53289" name="AutoShape 47"/>
            <p:cNvSpPr>
              <a:spLocks noChangeArrowheads="1"/>
            </p:cNvSpPr>
            <p:nvPr/>
          </p:nvSpPr>
          <p:spPr bwMode="auto">
            <a:xfrm>
              <a:off x="3397250" y="7354888"/>
              <a:ext cx="800100" cy="304800"/>
            </a:xfrm>
            <a:prstGeom prst="rightArrow">
              <a:avLst>
                <a:gd name="adj1" fmla="val 50000"/>
                <a:gd name="adj2" fmla="val 58333"/>
              </a:avLst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lIns="130622" tIns="65311" rIns="130622" bIns="65311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endParaRPr lang="zh-CN" altLang="zh-CN"/>
            </a:p>
          </p:txBody>
        </p:sp>
        <p:sp>
          <p:nvSpPr>
            <p:cNvPr id="53290" name="AutoShape 48"/>
            <p:cNvSpPr>
              <a:spLocks noChangeArrowheads="1"/>
            </p:cNvSpPr>
            <p:nvPr/>
          </p:nvSpPr>
          <p:spPr bwMode="auto">
            <a:xfrm>
              <a:off x="6140450" y="7354888"/>
              <a:ext cx="800100" cy="304800"/>
            </a:xfrm>
            <a:prstGeom prst="rightArrow">
              <a:avLst>
                <a:gd name="adj1" fmla="val 50000"/>
                <a:gd name="adj2" fmla="val 58333"/>
              </a:avLst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lIns="130622" tIns="65311" rIns="130622" bIns="65311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endParaRPr lang="zh-CN" altLang="zh-CN"/>
            </a:p>
          </p:txBody>
        </p:sp>
        <p:sp>
          <p:nvSpPr>
            <p:cNvPr id="53291" name="AutoShape 49"/>
            <p:cNvSpPr>
              <a:spLocks noChangeArrowheads="1"/>
            </p:cNvSpPr>
            <p:nvPr/>
          </p:nvSpPr>
          <p:spPr bwMode="auto">
            <a:xfrm>
              <a:off x="8883650" y="7354888"/>
              <a:ext cx="800100" cy="304800"/>
            </a:xfrm>
            <a:prstGeom prst="rightArrow">
              <a:avLst>
                <a:gd name="adj1" fmla="val 50000"/>
                <a:gd name="adj2" fmla="val 58333"/>
              </a:avLst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lIns="130622" tIns="65311" rIns="130622" bIns="65311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endParaRPr lang="zh-CN" altLang="zh-CN"/>
            </a:p>
          </p:txBody>
        </p:sp>
      </p:grp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/>
          <p:cNvSpPr>
            <a:spLocks noGrp="1" noChangeArrowheads="1"/>
          </p:cNvSpPr>
          <p:nvPr>
            <p:ph type="title"/>
          </p:nvPr>
        </p:nvSpPr>
        <p:spPr>
          <a:xfrm>
            <a:off x="1371600" y="369888"/>
            <a:ext cx="11658600" cy="768350"/>
          </a:xfrm>
        </p:spPr>
        <p:txBody>
          <a:bodyPr/>
          <a:lstStyle/>
          <a:p>
            <a:pPr eaLnBrk="1" hangingPunct="1"/>
            <a:r>
              <a:rPr lang="en-US" altLang="zh-CN" smtClean="0"/>
              <a:t>Dynamic Storage-Allocation Problem</a:t>
            </a:r>
          </a:p>
        </p:txBody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50950" y="2741613"/>
            <a:ext cx="11417300" cy="2809875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zh-CN" b="1" smtClean="0">
                <a:solidFill>
                  <a:srgbClr val="3366FF"/>
                </a:solidFill>
              </a:rPr>
              <a:t>First-fit</a:t>
            </a:r>
            <a:r>
              <a:rPr lang="en-US" altLang="zh-CN" smtClean="0"/>
              <a:t>:  Allocate the </a:t>
            </a:r>
            <a:r>
              <a:rPr lang="en-US" altLang="zh-CN" b="1" i="1" smtClean="0"/>
              <a:t>first</a:t>
            </a:r>
            <a:r>
              <a:rPr lang="en-US" altLang="zh-CN" smtClean="0"/>
              <a:t> hole that is big enough</a:t>
            </a:r>
          </a:p>
          <a:p>
            <a:pPr>
              <a:lnSpc>
                <a:spcPct val="90000"/>
              </a:lnSpc>
            </a:pPr>
            <a:endParaRPr lang="en-US" altLang="zh-CN" smtClean="0"/>
          </a:p>
          <a:p>
            <a:pPr>
              <a:lnSpc>
                <a:spcPct val="90000"/>
              </a:lnSpc>
            </a:pPr>
            <a:r>
              <a:rPr lang="en-US" altLang="zh-CN" b="1" smtClean="0">
                <a:solidFill>
                  <a:srgbClr val="3366FF"/>
                </a:solidFill>
              </a:rPr>
              <a:t>Best-fit</a:t>
            </a:r>
            <a:r>
              <a:rPr lang="en-US" altLang="zh-CN" smtClean="0"/>
              <a:t>:  Allocate the </a:t>
            </a:r>
            <a:r>
              <a:rPr lang="en-US" altLang="zh-CN" b="1" i="1" smtClean="0"/>
              <a:t>smallest</a:t>
            </a:r>
            <a:r>
              <a:rPr lang="en-US" altLang="zh-CN" smtClean="0"/>
              <a:t> hole that is big enough; must search entire list, unless ordered by size  </a:t>
            </a:r>
          </a:p>
          <a:p>
            <a:pPr lvl="1">
              <a:lnSpc>
                <a:spcPct val="90000"/>
              </a:lnSpc>
            </a:pPr>
            <a:r>
              <a:rPr lang="en-US" altLang="zh-CN" smtClean="0"/>
              <a:t>Produces the smallest leftover hole</a:t>
            </a:r>
          </a:p>
          <a:p>
            <a:pPr lvl="1">
              <a:lnSpc>
                <a:spcPct val="90000"/>
              </a:lnSpc>
            </a:pPr>
            <a:endParaRPr lang="en-US" altLang="zh-CN" smtClean="0"/>
          </a:p>
          <a:p>
            <a:pPr>
              <a:lnSpc>
                <a:spcPct val="90000"/>
              </a:lnSpc>
            </a:pPr>
            <a:r>
              <a:rPr lang="en-US" altLang="zh-CN" b="1" smtClean="0">
                <a:solidFill>
                  <a:srgbClr val="3366FF"/>
                </a:solidFill>
              </a:rPr>
              <a:t>Worst-fit</a:t>
            </a:r>
            <a:r>
              <a:rPr lang="en-US" altLang="zh-CN" smtClean="0"/>
              <a:t>:  Allocate the </a:t>
            </a:r>
            <a:r>
              <a:rPr lang="en-US" altLang="zh-CN" b="1" i="1" smtClean="0"/>
              <a:t>largest</a:t>
            </a:r>
            <a:r>
              <a:rPr lang="en-US" altLang="zh-CN" smtClean="0"/>
              <a:t> hole; must also search entire list  </a:t>
            </a:r>
          </a:p>
          <a:p>
            <a:pPr lvl="1">
              <a:lnSpc>
                <a:spcPct val="90000"/>
              </a:lnSpc>
            </a:pPr>
            <a:r>
              <a:rPr lang="en-US" altLang="zh-CN" smtClean="0"/>
              <a:t>Produces the largest leftover hole</a:t>
            </a:r>
          </a:p>
        </p:txBody>
      </p:sp>
      <p:sp>
        <p:nvSpPr>
          <p:cNvPr id="55300" name="Text Box 4"/>
          <p:cNvSpPr txBox="1">
            <a:spLocks noChangeArrowheads="1"/>
          </p:cNvSpPr>
          <p:nvPr/>
        </p:nvSpPr>
        <p:spPr bwMode="auto">
          <a:xfrm>
            <a:off x="1143000" y="1897063"/>
            <a:ext cx="6178550" cy="407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30622" tIns="65311" rIns="130622" bIns="65311" anchor="ctr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zh-CN">
                <a:latin typeface="Helvetica" panose="020B0604020202020204" pitchFamily="34" charset="0"/>
              </a:rPr>
              <a:t>How to satisfy a request of size </a:t>
            </a:r>
            <a:r>
              <a:rPr lang="en-US" altLang="zh-CN" b="1" i="1">
                <a:latin typeface="Helvetica" panose="020B0604020202020204" pitchFamily="34" charset="0"/>
              </a:rPr>
              <a:t>n</a:t>
            </a:r>
            <a:r>
              <a:rPr lang="en-US" altLang="zh-CN">
                <a:latin typeface="Helvetica" panose="020B0604020202020204" pitchFamily="34" charset="0"/>
              </a:rPr>
              <a:t> from a list of free holes?</a:t>
            </a:r>
          </a:p>
        </p:txBody>
      </p:sp>
      <p:sp>
        <p:nvSpPr>
          <p:cNvPr id="55301" name="Text Box 5"/>
          <p:cNvSpPr txBox="1">
            <a:spLocks noChangeArrowheads="1"/>
          </p:cNvSpPr>
          <p:nvPr/>
        </p:nvSpPr>
        <p:spPr bwMode="auto">
          <a:xfrm>
            <a:off x="1143000" y="8105775"/>
            <a:ext cx="11401425" cy="407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30622" tIns="65311" rIns="130622" bIns="65311" anchor="ctr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zh-CN">
                <a:latin typeface="Helvetica" panose="020B0604020202020204" pitchFamily="34" charset="0"/>
              </a:rPr>
              <a:t>First-fit and best-fit better than worst-fit in terms of speed and storage utilization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1026"/>
          <p:cNvSpPr>
            <a:spLocks noGrp="1" noChangeArrowheads="1"/>
          </p:cNvSpPr>
          <p:nvPr>
            <p:ph type="title"/>
          </p:nvPr>
        </p:nvSpPr>
        <p:spPr>
          <a:xfrm>
            <a:off x="1284288" y="369888"/>
            <a:ext cx="11745912" cy="768350"/>
          </a:xfrm>
        </p:spPr>
        <p:txBody>
          <a:bodyPr/>
          <a:lstStyle/>
          <a:p>
            <a:pPr eaLnBrk="1" hangingPunct="1"/>
            <a:r>
              <a:rPr lang="en-US" altLang="zh-CN" smtClean="0"/>
              <a:t>Fragmentation</a:t>
            </a:r>
          </a:p>
        </p:txBody>
      </p:sp>
      <p:sp>
        <p:nvSpPr>
          <p:cNvPr id="57347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1143000" y="1695450"/>
            <a:ext cx="11657013" cy="6665913"/>
          </a:xfrm>
        </p:spPr>
        <p:txBody>
          <a:bodyPr/>
          <a:lstStyle/>
          <a:p>
            <a:r>
              <a:rPr lang="en-US" altLang="zh-CN" b="1" smtClean="0">
                <a:solidFill>
                  <a:srgbClr val="3366FF"/>
                </a:solidFill>
              </a:rPr>
              <a:t>External Fragmentation</a:t>
            </a:r>
            <a:r>
              <a:rPr lang="en-US" altLang="zh-CN" smtClean="0">
                <a:solidFill>
                  <a:srgbClr val="3366FF"/>
                </a:solidFill>
              </a:rPr>
              <a:t> </a:t>
            </a:r>
            <a:r>
              <a:rPr lang="en-US" altLang="zh-CN" smtClean="0"/>
              <a:t>– total memory space exists to satisfy a request, but it is not contiguous</a:t>
            </a:r>
            <a:endParaRPr lang="en-US" altLang="zh-CN" sz="1100" smtClean="0"/>
          </a:p>
          <a:p>
            <a:endParaRPr lang="en-US" altLang="zh-CN" b="1" smtClean="0">
              <a:solidFill>
                <a:srgbClr val="3366FF"/>
              </a:solidFill>
            </a:endParaRPr>
          </a:p>
          <a:p>
            <a:r>
              <a:rPr lang="en-US" altLang="zh-CN" b="1" smtClean="0">
                <a:solidFill>
                  <a:srgbClr val="3366FF"/>
                </a:solidFill>
              </a:rPr>
              <a:t>Internal Fragmentation</a:t>
            </a:r>
            <a:r>
              <a:rPr lang="en-US" altLang="zh-CN" smtClean="0">
                <a:solidFill>
                  <a:srgbClr val="3366FF"/>
                </a:solidFill>
              </a:rPr>
              <a:t> </a:t>
            </a:r>
            <a:r>
              <a:rPr lang="en-US" altLang="zh-CN" smtClean="0"/>
              <a:t>– allocated memory may be slightly larger than requested memory; this size difference is memory internal to a partition, but not being used</a:t>
            </a:r>
            <a:endParaRPr lang="en-US" altLang="zh-CN" sz="1100" smtClean="0"/>
          </a:p>
          <a:p>
            <a:endParaRPr lang="en-US" altLang="zh-CN" smtClean="0"/>
          </a:p>
          <a:p>
            <a:r>
              <a:rPr lang="en-US" altLang="zh-CN" smtClean="0"/>
              <a:t>First fit analysis reveals that given </a:t>
            </a:r>
            <a:r>
              <a:rPr lang="en-US" altLang="zh-CN" i="1" smtClean="0"/>
              <a:t>N</a:t>
            </a:r>
            <a:r>
              <a:rPr lang="en-US" altLang="zh-CN" smtClean="0"/>
              <a:t> blocks allocated, 0.5 </a:t>
            </a:r>
            <a:r>
              <a:rPr lang="en-US" altLang="zh-CN" i="1" smtClean="0"/>
              <a:t>N</a:t>
            </a:r>
            <a:r>
              <a:rPr lang="en-US" altLang="zh-CN" smtClean="0"/>
              <a:t> blocks lost to fragmentation</a:t>
            </a:r>
          </a:p>
          <a:p>
            <a:pPr lvl="1"/>
            <a:r>
              <a:rPr lang="en-US" altLang="zh-CN" smtClean="0"/>
              <a:t>1/3 may be unusable -&gt; </a:t>
            </a:r>
            <a:r>
              <a:rPr lang="en-US" altLang="zh-CN" b="1" smtClean="0">
                <a:solidFill>
                  <a:srgbClr val="3366FF"/>
                </a:solidFill>
              </a:rPr>
              <a:t>50-percent rule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Fragmentation (Cont.)</a:t>
            </a:r>
          </a:p>
        </p:txBody>
      </p:sp>
      <p:sp>
        <p:nvSpPr>
          <p:cNvPr id="5939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Reduce external fragmentation by </a:t>
            </a:r>
            <a:r>
              <a:rPr lang="en-US" altLang="zh-CN" b="1" dirty="0" smtClean="0">
                <a:solidFill>
                  <a:srgbClr val="3366FF"/>
                </a:solidFill>
              </a:rPr>
              <a:t>compaction</a:t>
            </a:r>
          </a:p>
          <a:p>
            <a:pPr lvl="1"/>
            <a:r>
              <a:rPr lang="en-US" altLang="zh-CN" dirty="0" smtClean="0"/>
              <a:t>Shuffle memory contents to place all free memory together in one large block</a:t>
            </a:r>
          </a:p>
          <a:p>
            <a:pPr lvl="1"/>
            <a:r>
              <a:rPr lang="en-US" altLang="zh-CN" dirty="0" smtClean="0"/>
              <a:t>Compaction is possible </a:t>
            </a:r>
            <a:r>
              <a:rPr lang="en-US" altLang="zh-CN" i="1" dirty="0" smtClean="0"/>
              <a:t>only</a:t>
            </a:r>
            <a:r>
              <a:rPr lang="en-US" altLang="zh-CN" dirty="0" smtClean="0"/>
              <a:t> if relocation is dynamic, and is done at execution time</a:t>
            </a:r>
          </a:p>
          <a:p>
            <a:pPr lvl="1"/>
            <a:r>
              <a:rPr lang="en-US" altLang="zh-CN" dirty="0" smtClean="0"/>
              <a:t>I/O problem</a:t>
            </a:r>
          </a:p>
          <a:p>
            <a:pPr lvl="2"/>
            <a:r>
              <a:rPr lang="en-US" altLang="zh-CN" dirty="0" smtClean="0"/>
              <a:t>Latch job in memory while it is involved in I/O</a:t>
            </a:r>
          </a:p>
          <a:p>
            <a:pPr lvl="2"/>
            <a:r>
              <a:rPr lang="en-US" altLang="zh-CN" dirty="0" smtClean="0"/>
              <a:t>Do I/O only into OS buffers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Now consider that backing store has same fragmentation problems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1414463" y="369888"/>
            <a:ext cx="11615737" cy="768350"/>
          </a:xfrm>
        </p:spPr>
        <p:txBody>
          <a:bodyPr/>
          <a:lstStyle/>
          <a:p>
            <a:pPr eaLnBrk="1" hangingPunct="1"/>
            <a:r>
              <a:rPr lang="en-US" altLang="zh-CN" smtClean="0"/>
              <a:t>Chapter 8:  Memory Management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143000" y="1836738"/>
            <a:ext cx="11028363" cy="5978525"/>
          </a:xfrm>
        </p:spPr>
        <p:txBody>
          <a:bodyPr/>
          <a:lstStyle/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Background</a:t>
            </a:r>
          </a:p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Swapping </a:t>
            </a:r>
          </a:p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Contiguous Memory Allocation</a:t>
            </a:r>
          </a:p>
          <a:p>
            <a:r>
              <a:rPr lang="en-US" altLang="zh-CN" dirty="0" smtClean="0"/>
              <a:t>Segmentation</a:t>
            </a:r>
          </a:p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Paging</a:t>
            </a:r>
          </a:p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Structure of the Page Table</a:t>
            </a:r>
          </a:p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Example: The Intel 32 and 64-bit Architectures</a:t>
            </a:r>
          </a:p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Example: ARM Architecture</a:t>
            </a:r>
          </a:p>
        </p:txBody>
      </p:sp>
    </p:spTree>
    <p:extLst>
      <p:ext uri="{BB962C8B-B14F-4D97-AF65-F5344CB8AC3E}">
        <p14:creationId xmlns:p14="http://schemas.microsoft.com/office/powerpoint/2010/main" val="12623029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/>
              <a:t>Segmentation</a:t>
            </a:r>
          </a:p>
        </p:txBody>
      </p:sp>
      <p:sp>
        <p:nvSpPr>
          <p:cNvPr id="604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143000" y="1644650"/>
            <a:ext cx="11553825" cy="6588125"/>
          </a:xfrm>
        </p:spPr>
        <p:txBody>
          <a:bodyPr/>
          <a:lstStyle/>
          <a:p>
            <a:pPr>
              <a:lnSpc>
                <a:spcPct val="90000"/>
              </a:lnSpc>
              <a:tabLst>
                <a:tab pos="2617788" algn="l"/>
              </a:tabLst>
            </a:pPr>
            <a:r>
              <a:rPr lang="en-US" altLang="zh-CN" smtClean="0"/>
              <a:t>Memory-management scheme that supports user view of memory </a:t>
            </a:r>
          </a:p>
          <a:p>
            <a:pPr>
              <a:lnSpc>
                <a:spcPct val="90000"/>
              </a:lnSpc>
              <a:tabLst>
                <a:tab pos="2617788" algn="l"/>
              </a:tabLst>
            </a:pPr>
            <a:endParaRPr lang="en-US" altLang="zh-CN" sz="1100" smtClean="0"/>
          </a:p>
          <a:p>
            <a:pPr>
              <a:lnSpc>
                <a:spcPct val="90000"/>
              </a:lnSpc>
              <a:tabLst>
                <a:tab pos="2617788" algn="l"/>
              </a:tabLst>
            </a:pPr>
            <a:r>
              <a:rPr lang="en-US" altLang="zh-CN" smtClean="0"/>
              <a:t>A program is a collection of segments</a:t>
            </a:r>
          </a:p>
          <a:p>
            <a:pPr lvl="1">
              <a:lnSpc>
                <a:spcPct val="90000"/>
              </a:lnSpc>
              <a:tabLst>
                <a:tab pos="2617788" algn="l"/>
              </a:tabLst>
            </a:pPr>
            <a:r>
              <a:rPr lang="en-US" altLang="zh-CN" smtClean="0"/>
              <a:t>A segment is a logical unit such as:</a:t>
            </a:r>
          </a:p>
          <a:p>
            <a:pPr>
              <a:lnSpc>
                <a:spcPct val="90000"/>
              </a:lnSpc>
              <a:buFont typeface="Monotype Sorts" pitchFamily="-84" charset="2"/>
              <a:buNone/>
              <a:tabLst>
                <a:tab pos="2617788" algn="l"/>
              </a:tabLst>
            </a:pPr>
            <a:r>
              <a:rPr lang="en-US" altLang="zh-CN" smtClean="0"/>
              <a:t>		main program		procedure </a:t>
            </a:r>
          </a:p>
          <a:p>
            <a:pPr>
              <a:lnSpc>
                <a:spcPct val="90000"/>
              </a:lnSpc>
              <a:buFont typeface="Monotype Sorts" pitchFamily="-84" charset="2"/>
              <a:buNone/>
              <a:tabLst>
                <a:tab pos="2617788" algn="l"/>
              </a:tabLst>
            </a:pPr>
            <a:r>
              <a:rPr lang="en-US" altLang="zh-CN" smtClean="0"/>
              <a:t>		function			method</a:t>
            </a:r>
          </a:p>
          <a:p>
            <a:pPr>
              <a:lnSpc>
                <a:spcPct val="90000"/>
              </a:lnSpc>
              <a:buFont typeface="Monotype Sorts" pitchFamily="-84" charset="2"/>
              <a:buNone/>
              <a:tabLst>
                <a:tab pos="2617788" algn="l"/>
              </a:tabLst>
            </a:pPr>
            <a:r>
              <a:rPr lang="en-US" altLang="zh-CN" smtClean="0"/>
              <a:t>		object</a:t>
            </a:r>
          </a:p>
          <a:p>
            <a:pPr>
              <a:lnSpc>
                <a:spcPct val="90000"/>
              </a:lnSpc>
              <a:buFont typeface="Monotype Sorts" pitchFamily="-84" charset="2"/>
              <a:buNone/>
              <a:tabLst>
                <a:tab pos="2617788" algn="l"/>
              </a:tabLst>
            </a:pPr>
            <a:r>
              <a:rPr lang="en-US" altLang="zh-CN" smtClean="0"/>
              <a:t>		local variables, global variables</a:t>
            </a:r>
          </a:p>
          <a:p>
            <a:pPr>
              <a:lnSpc>
                <a:spcPct val="90000"/>
              </a:lnSpc>
              <a:buFont typeface="Monotype Sorts" pitchFamily="-84" charset="2"/>
              <a:buNone/>
              <a:tabLst>
                <a:tab pos="2617788" algn="l"/>
              </a:tabLst>
            </a:pPr>
            <a:r>
              <a:rPr lang="en-US" altLang="zh-CN" smtClean="0"/>
              <a:t>		common block		stack</a:t>
            </a:r>
          </a:p>
          <a:p>
            <a:pPr>
              <a:lnSpc>
                <a:spcPct val="90000"/>
              </a:lnSpc>
              <a:buFont typeface="Monotype Sorts" pitchFamily="-84" charset="2"/>
              <a:buNone/>
              <a:tabLst>
                <a:tab pos="2617788" algn="l"/>
              </a:tabLst>
            </a:pPr>
            <a:r>
              <a:rPr lang="en-US" altLang="zh-CN" smtClean="0"/>
              <a:t>		symbol table		arrays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/>
              <a:t>User</a:t>
            </a:r>
            <a:r>
              <a:rPr lang="ja-JP" altLang="en-US" smtClean="0"/>
              <a:t>’</a:t>
            </a:r>
            <a:r>
              <a:rPr lang="en-US" altLang="ja-JP" smtClean="0"/>
              <a:t>s View of a Program</a:t>
            </a:r>
            <a:endParaRPr lang="en-US" altLang="zh-CN" sz="3400" smtClean="0"/>
          </a:p>
        </p:txBody>
      </p:sp>
      <p:pic>
        <p:nvPicPr>
          <p:cNvPr id="62467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0463" y="1644650"/>
            <a:ext cx="5543550" cy="645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/>
          <p:cNvSpPr>
            <a:spLocks noGrp="1" noChangeArrowheads="1"/>
          </p:cNvSpPr>
          <p:nvPr>
            <p:ph type="title"/>
          </p:nvPr>
        </p:nvSpPr>
        <p:spPr>
          <a:xfrm>
            <a:off x="1328738" y="369888"/>
            <a:ext cx="11701462" cy="768350"/>
          </a:xfrm>
        </p:spPr>
        <p:txBody>
          <a:bodyPr/>
          <a:lstStyle/>
          <a:p>
            <a:pPr eaLnBrk="1" hangingPunct="1"/>
            <a:r>
              <a:rPr lang="en-US" altLang="zh-CN" smtClean="0"/>
              <a:t>Logical View of Segmentation</a:t>
            </a:r>
          </a:p>
        </p:txBody>
      </p:sp>
      <p:sp>
        <p:nvSpPr>
          <p:cNvPr id="64515" name="Oval 3"/>
          <p:cNvSpPr>
            <a:spLocks noChangeArrowheads="1"/>
          </p:cNvSpPr>
          <p:nvPr/>
        </p:nvSpPr>
        <p:spPr bwMode="auto">
          <a:xfrm>
            <a:off x="2057400" y="1562100"/>
            <a:ext cx="4343400" cy="5283200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130622" tIns="65311" rIns="130622" bIns="65311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endParaRPr lang="zh-CN" altLang="zh-CN"/>
          </a:p>
        </p:txBody>
      </p:sp>
      <p:sp>
        <p:nvSpPr>
          <p:cNvPr id="64516" name="Rectangle 4"/>
          <p:cNvSpPr>
            <a:spLocks noChangeArrowheads="1"/>
          </p:cNvSpPr>
          <p:nvPr/>
        </p:nvSpPr>
        <p:spPr bwMode="auto">
          <a:xfrm>
            <a:off x="2857500" y="2476500"/>
            <a:ext cx="1485900" cy="7112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30622" tIns="65311" rIns="130622" bIns="65311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altLang="zh-CN">
                <a:latin typeface="Helvetica" panose="020B0604020202020204" pitchFamily="34" charset="0"/>
              </a:rPr>
              <a:t>1</a:t>
            </a:r>
          </a:p>
        </p:txBody>
      </p:sp>
      <p:sp>
        <p:nvSpPr>
          <p:cNvPr id="64517" name="Rectangle 5"/>
          <p:cNvSpPr>
            <a:spLocks noChangeArrowheads="1"/>
          </p:cNvSpPr>
          <p:nvPr/>
        </p:nvSpPr>
        <p:spPr bwMode="auto">
          <a:xfrm>
            <a:off x="2628900" y="4000500"/>
            <a:ext cx="1371600" cy="12192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30622" tIns="65311" rIns="130622" bIns="65311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altLang="zh-CN">
                <a:latin typeface="Helvetica" panose="020B0604020202020204" pitchFamily="34" charset="0"/>
              </a:rPr>
              <a:t>3</a:t>
            </a:r>
          </a:p>
        </p:txBody>
      </p:sp>
      <p:sp>
        <p:nvSpPr>
          <p:cNvPr id="64518" name="Rectangle 6"/>
          <p:cNvSpPr>
            <a:spLocks noChangeArrowheads="1"/>
          </p:cNvSpPr>
          <p:nvPr/>
        </p:nvSpPr>
        <p:spPr bwMode="auto">
          <a:xfrm>
            <a:off x="4800600" y="3289300"/>
            <a:ext cx="1371600" cy="5080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30622" tIns="65311" rIns="130622" bIns="65311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altLang="zh-CN">
                <a:latin typeface="Helvetica" panose="020B0604020202020204" pitchFamily="34" charset="0"/>
              </a:rPr>
              <a:t>2</a:t>
            </a:r>
          </a:p>
        </p:txBody>
      </p:sp>
      <p:sp>
        <p:nvSpPr>
          <p:cNvPr id="64519" name="Rectangle 7"/>
          <p:cNvSpPr>
            <a:spLocks noChangeArrowheads="1"/>
          </p:cNvSpPr>
          <p:nvPr/>
        </p:nvSpPr>
        <p:spPr bwMode="auto">
          <a:xfrm>
            <a:off x="4686300" y="4610100"/>
            <a:ext cx="1371600" cy="7112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30622" tIns="65311" rIns="130622" bIns="65311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altLang="zh-CN">
                <a:latin typeface="Helvetica" panose="020B0604020202020204" pitchFamily="34" charset="0"/>
              </a:rPr>
              <a:t>4</a:t>
            </a:r>
          </a:p>
        </p:txBody>
      </p:sp>
      <p:grpSp>
        <p:nvGrpSpPr>
          <p:cNvPr id="64520" name="Group 24"/>
          <p:cNvGrpSpPr>
            <a:grpSpLocks/>
          </p:cNvGrpSpPr>
          <p:nvPr/>
        </p:nvGrpSpPr>
        <p:grpSpPr bwMode="auto">
          <a:xfrm>
            <a:off x="8458200" y="1562100"/>
            <a:ext cx="1714500" cy="5283200"/>
            <a:chOff x="3888" y="1056"/>
            <a:chExt cx="720" cy="2496"/>
          </a:xfrm>
        </p:grpSpPr>
        <p:grpSp>
          <p:nvGrpSpPr>
            <p:cNvPr id="64523" name="Group 11"/>
            <p:cNvGrpSpPr>
              <a:grpSpLocks/>
            </p:cNvGrpSpPr>
            <p:nvPr/>
          </p:nvGrpSpPr>
          <p:grpSpPr bwMode="auto">
            <a:xfrm>
              <a:off x="3888" y="1056"/>
              <a:ext cx="720" cy="672"/>
              <a:chOff x="3888" y="1056"/>
              <a:chExt cx="720" cy="672"/>
            </a:xfrm>
          </p:grpSpPr>
          <p:sp>
            <p:nvSpPr>
              <p:cNvPr id="64534" name="Rectangle 8"/>
              <p:cNvSpPr>
                <a:spLocks noChangeArrowheads="1"/>
              </p:cNvSpPr>
              <p:nvPr/>
            </p:nvSpPr>
            <p:spPr bwMode="auto">
              <a:xfrm>
                <a:off x="3888" y="1056"/>
                <a:ext cx="720" cy="672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9pPr>
              </a:lstStyle>
              <a:p>
                <a:endParaRPr lang="zh-CN" altLang="zh-CN"/>
              </a:p>
            </p:txBody>
          </p:sp>
          <p:sp>
            <p:nvSpPr>
              <p:cNvPr id="64535" name="Line 9"/>
              <p:cNvSpPr>
                <a:spLocks noChangeShapeType="1"/>
              </p:cNvSpPr>
              <p:nvPr/>
            </p:nvSpPr>
            <p:spPr bwMode="auto">
              <a:xfrm>
                <a:off x="3888" y="1392"/>
                <a:ext cx="72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64524" name="Group 12"/>
            <p:cNvGrpSpPr>
              <a:grpSpLocks/>
            </p:cNvGrpSpPr>
            <p:nvPr/>
          </p:nvGrpSpPr>
          <p:grpSpPr bwMode="auto">
            <a:xfrm>
              <a:off x="3888" y="1728"/>
              <a:ext cx="720" cy="672"/>
              <a:chOff x="3888" y="1056"/>
              <a:chExt cx="720" cy="672"/>
            </a:xfrm>
          </p:grpSpPr>
          <p:sp>
            <p:nvSpPr>
              <p:cNvPr id="64532" name="Rectangle 13"/>
              <p:cNvSpPr>
                <a:spLocks noChangeArrowheads="1"/>
              </p:cNvSpPr>
              <p:nvPr/>
            </p:nvSpPr>
            <p:spPr bwMode="auto">
              <a:xfrm>
                <a:off x="3888" y="1056"/>
                <a:ext cx="720" cy="672"/>
              </a:xfrm>
              <a:prstGeom prst="rect">
                <a:avLst/>
              </a:prstGeom>
              <a:solidFill>
                <a:srgbClr val="DDDDDD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9pPr>
              </a:lstStyle>
              <a:p>
                <a:endParaRPr lang="zh-CN" altLang="zh-CN"/>
              </a:p>
            </p:txBody>
          </p:sp>
          <p:sp>
            <p:nvSpPr>
              <p:cNvPr id="64533" name="Line 14"/>
              <p:cNvSpPr>
                <a:spLocks noChangeShapeType="1"/>
              </p:cNvSpPr>
              <p:nvPr/>
            </p:nvSpPr>
            <p:spPr bwMode="auto">
              <a:xfrm>
                <a:off x="3888" y="1392"/>
                <a:ext cx="72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64525" name="Text Box 15"/>
            <p:cNvSpPr txBox="1">
              <a:spLocks noChangeArrowheads="1"/>
            </p:cNvSpPr>
            <p:nvPr/>
          </p:nvSpPr>
          <p:spPr bwMode="auto">
            <a:xfrm>
              <a:off x="4158" y="1161"/>
              <a:ext cx="131" cy="1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zh-CN">
                  <a:latin typeface="Helvetica" panose="020B0604020202020204" pitchFamily="34" charset="0"/>
                </a:rPr>
                <a:t>1</a:t>
              </a:r>
            </a:p>
          </p:txBody>
        </p:sp>
        <p:sp>
          <p:nvSpPr>
            <p:cNvPr id="64526" name="Text Box 16"/>
            <p:cNvSpPr txBox="1">
              <a:spLocks noChangeArrowheads="1"/>
            </p:cNvSpPr>
            <p:nvPr/>
          </p:nvSpPr>
          <p:spPr bwMode="auto">
            <a:xfrm>
              <a:off x="4160" y="1468"/>
              <a:ext cx="131" cy="1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zh-CN">
                  <a:latin typeface="Helvetica" panose="020B0604020202020204" pitchFamily="34" charset="0"/>
                </a:rPr>
                <a:t>4</a:t>
              </a:r>
            </a:p>
          </p:txBody>
        </p:sp>
        <p:sp>
          <p:nvSpPr>
            <p:cNvPr id="64527" name="Rectangle 17"/>
            <p:cNvSpPr>
              <a:spLocks noChangeArrowheads="1"/>
            </p:cNvSpPr>
            <p:nvPr/>
          </p:nvSpPr>
          <p:spPr bwMode="auto">
            <a:xfrm>
              <a:off x="3888" y="2400"/>
              <a:ext cx="720" cy="912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endParaRPr lang="zh-CN" altLang="zh-CN"/>
            </a:p>
          </p:txBody>
        </p:sp>
        <p:sp>
          <p:nvSpPr>
            <p:cNvPr id="64528" name="Rectangle 18"/>
            <p:cNvSpPr>
              <a:spLocks noChangeArrowheads="1"/>
            </p:cNvSpPr>
            <p:nvPr/>
          </p:nvSpPr>
          <p:spPr bwMode="auto">
            <a:xfrm>
              <a:off x="3888" y="3312"/>
              <a:ext cx="720" cy="240"/>
            </a:xfrm>
            <a:prstGeom prst="rect">
              <a:avLst/>
            </a:prstGeom>
            <a:solidFill>
              <a:srgbClr val="DDDDDD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endParaRPr lang="zh-CN" altLang="zh-CN"/>
            </a:p>
          </p:txBody>
        </p:sp>
        <p:sp>
          <p:nvSpPr>
            <p:cNvPr id="64529" name="Line 19"/>
            <p:cNvSpPr>
              <a:spLocks noChangeShapeType="1"/>
            </p:cNvSpPr>
            <p:nvPr/>
          </p:nvSpPr>
          <p:spPr bwMode="auto">
            <a:xfrm>
              <a:off x="3888" y="2640"/>
              <a:ext cx="72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530" name="Text Box 20"/>
            <p:cNvSpPr txBox="1">
              <a:spLocks noChangeArrowheads="1"/>
            </p:cNvSpPr>
            <p:nvPr/>
          </p:nvSpPr>
          <p:spPr bwMode="auto">
            <a:xfrm>
              <a:off x="4160" y="2457"/>
              <a:ext cx="131" cy="1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zh-CN">
                  <a:latin typeface="Helvetica" panose="020B0604020202020204" pitchFamily="34" charset="0"/>
                </a:rPr>
                <a:t>2</a:t>
              </a:r>
            </a:p>
          </p:txBody>
        </p:sp>
        <p:sp>
          <p:nvSpPr>
            <p:cNvPr id="64531" name="Text Box 21"/>
            <p:cNvSpPr txBox="1">
              <a:spLocks noChangeArrowheads="1"/>
            </p:cNvSpPr>
            <p:nvPr/>
          </p:nvSpPr>
          <p:spPr bwMode="auto">
            <a:xfrm>
              <a:off x="4160" y="2917"/>
              <a:ext cx="131" cy="1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zh-CN">
                  <a:latin typeface="Helvetica" panose="020B0604020202020204" pitchFamily="34" charset="0"/>
                </a:rPr>
                <a:t>3</a:t>
              </a:r>
            </a:p>
          </p:txBody>
        </p:sp>
      </p:grpSp>
      <p:sp>
        <p:nvSpPr>
          <p:cNvPr id="64521" name="Text Box 22"/>
          <p:cNvSpPr txBox="1">
            <a:spLocks noChangeArrowheads="1"/>
          </p:cNvSpPr>
          <p:nvPr/>
        </p:nvSpPr>
        <p:spPr bwMode="auto">
          <a:xfrm>
            <a:off x="3360738" y="7048500"/>
            <a:ext cx="1393825" cy="407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30622" tIns="65311" rIns="130622" bIns="65311" anchor="ctr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zh-CN">
                <a:latin typeface="Helvetica" panose="020B0604020202020204" pitchFamily="34" charset="0"/>
              </a:rPr>
              <a:t>user space </a:t>
            </a:r>
          </a:p>
        </p:txBody>
      </p:sp>
      <p:sp>
        <p:nvSpPr>
          <p:cNvPr id="64522" name="Text Box 23"/>
          <p:cNvSpPr txBox="1">
            <a:spLocks noChangeArrowheads="1"/>
          </p:cNvSpPr>
          <p:nvPr/>
        </p:nvSpPr>
        <p:spPr bwMode="auto">
          <a:xfrm>
            <a:off x="7915275" y="7048500"/>
            <a:ext cx="2676525" cy="407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30622" tIns="65311" rIns="130622" bIns="65311" anchor="ctr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zh-CN">
                <a:latin typeface="Helvetica" panose="020B0604020202020204" pitchFamily="34" charset="0"/>
              </a:rPr>
              <a:t>physical memory space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ChangeArrowheads="1"/>
          </p:cNvSpPr>
          <p:nvPr>
            <p:ph type="title"/>
          </p:nvPr>
        </p:nvSpPr>
        <p:spPr>
          <a:xfrm>
            <a:off x="1166813" y="369888"/>
            <a:ext cx="11863387" cy="768350"/>
          </a:xfrm>
        </p:spPr>
        <p:txBody>
          <a:bodyPr/>
          <a:lstStyle/>
          <a:p>
            <a:pPr eaLnBrk="1" hangingPunct="1"/>
            <a:r>
              <a:rPr lang="en-US" altLang="zh-CN" smtClean="0"/>
              <a:t>Segmentation Architecture </a:t>
            </a:r>
          </a:p>
        </p:txBody>
      </p:sp>
      <p:sp>
        <p:nvSpPr>
          <p:cNvPr id="665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143000" y="1274763"/>
            <a:ext cx="11601450" cy="6737350"/>
          </a:xfrm>
        </p:spPr>
        <p:txBody>
          <a:bodyPr/>
          <a:lstStyle/>
          <a:p>
            <a:pPr>
              <a:tabLst>
                <a:tab pos="2614613" algn="l"/>
                <a:tab pos="4081463" algn="ctr"/>
              </a:tabLst>
            </a:pPr>
            <a:r>
              <a:rPr lang="en-US" altLang="zh-CN" smtClean="0"/>
              <a:t>Logical address consists of a two tuple:</a:t>
            </a:r>
          </a:p>
          <a:p>
            <a:pPr>
              <a:buFont typeface="Monotype Sorts" pitchFamily="-84" charset="2"/>
              <a:buNone/>
              <a:tabLst>
                <a:tab pos="2614613" algn="l"/>
                <a:tab pos="4081463" algn="ctr"/>
              </a:tabLst>
            </a:pPr>
            <a:r>
              <a:rPr lang="en-US" altLang="zh-CN" smtClean="0"/>
              <a:t>		&lt;segment-number, offset&gt;,</a:t>
            </a:r>
          </a:p>
          <a:p>
            <a:pPr>
              <a:tabLst>
                <a:tab pos="2614613" algn="l"/>
                <a:tab pos="4081463" algn="ctr"/>
              </a:tabLst>
            </a:pPr>
            <a:r>
              <a:rPr lang="en-US" altLang="zh-CN" b="1" smtClean="0">
                <a:solidFill>
                  <a:srgbClr val="3366FF"/>
                </a:solidFill>
              </a:rPr>
              <a:t>Segment table</a:t>
            </a:r>
            <a:r>
              <a:rPr lang="en-US" altLang="zh-CN" smtClean="0">
                <a:solidFill>
                  <a:srgbClr val="3366FF"/>
                </a:solidFill>
              </a:rPr>
              <a:t> </a:t>
            </a:r>
            <a:r>
              <a:rPr lang="en-US" altLang="zh-CN" smtClean="0"/>
              <a:t>– maps two-dimensional physical addresses; each table entry has:</a:t>
            </a:r>
          </a:p>
          <a:p>
            <a:pPr lvl="1">
              <a:tabLst>
                <a:tab pos="2614613" algn="l"/>
                <a:tab pos="4081463" algn="ctr"/>
              </a:tabLst>
            </a:pPr>
            <a:r>
              <a:rPr lang="en-US" altLang="zh-CN" b="1" smtClean="0">
                <a:solidFill>
                  <a:srgbClr val="3366FF"/>
                </a:solidFill>
              </a:rPr>
              <a:t>base</a:t>
            </a:r>
            <a:r>
              <a:rPr lang="en-US" altLang="zh-CN" smtClean="0">
                <a:solidFill>
                  <a:srgbClr val="3366FF"/>
                </a:solidFill>
              </a:rPr>
              <a:t> </a:t>
            </a:r>
            <a:r>
              <a:rPr lang="en-US" altLang="zh-CN" smtClean="0"/>
              <a:t>– contains the starting physical address where the segments reside in memory</a:t>
            </a:r>
          </a:p>
          <a:p>
            <a:pPr lvl="1">
              <a:tabLst>
                <a:tab pos="2614613" algn="l"/>
                <a:tab pos="4081463" algn="ctr"/>
              </a:tabLst>
            </a:pPr>
            <a:r>
              <a:rPr lang="en-US" altLang="zh-CN" b="1" smtClean="0">
                <a:solidFill>
                  <a:srgbClr val="3366FF"/>
                </a:solidFill>
              </a:rPr>
              <a:t>limit</a:t>
            </a:r>
            <a:r>
              <a:rPr lang="en-US" altLang="zh-CN" smtClean="0">
                <a:solidFill>
                  <a:srgbClr val="3366FF"/>
                </a:solidFill>
              </a:rPr>
              <a:t> </a:t>
            </a:r>
            <a:r>
              <a:rPr lang="en-US" altLang="zh-CN" smtClean="0"/>
              <a:t>– specifies the length of the segment</a:t>
            </a:r>
          </a:p>
          <a:p>
            <a:pPr>
              <a:tabLst>
                <a:tab pos="2614613" algn="l"/>
                <a:tab pos="4081463" algn="ctr"/>
              </a:tabLst>
            </a:pPr>
            <a:r>
              <a:rPr lang="en-US" altLang="zh-CN" b="1" smtClean="0">
                <a:solidFill>
                  <a:srgbClr val="3366FF"/>
                </a:solidFill>
              </a:rPr>
              <a:t>Segment-table base register (STBR)</a:t>
            </a:r>
            <a:r>
              <a:rPr lang="en-US" altLang="zh-CN" smtClean="0">
                <a:solidFill>
                  <a:srgbClr val="3366FF"/>
                </a:solidFill>
              </a:rPr>
              <a:t> </a:t>
            </a:r>
            <a:r>
              <a:rPr lang="en-US" altLang="zh-CN" smtClean="0"/>
              <a:t>points to the segment table</a:t>
            </a:r>
            <a:r>
              <a:rPr lang="ja-JP" altLang="en-US" smtClean="0"/>
              <a:t>’</a:t>
            </a:r>
            <a:r>
              <a:rPr lang="en-US" altLang="ja-JP" smtClean="0"/>
              <a:t>s location in memory</a:t>
            </a:r>
          </a:p>
          <a:p>
            <a:pPr>
              <a:tabLst>
                <a:tab pos="2614613" algn="l"/>
                <a:tab pos="4081463" algn="ctr"/>
              </a:tabLst>
            </a:pPr>
            <a:r>
              <a:rPr lang="en-US" altLang="zh-CN" b="1" smtClean="0">
                <a:solidFill>
                  <a:srgbClr val="3366FF"/>
                </a:solidFill>
              </a:rPr>
              <a:t>Segment-table length register (STLR)</a:t>
            </a:r>
            <a:r>
              <a:rPr lang="en-US" altLang="zh-CN" smtClean="0">
                <a:solidFill>
                  <a:srgbClr val="3366FF"/>
                </a:solidFill>
              </a:rPr>
              <a:t> </a:t>
            </a:r>
            <a:r>
              <a:rPr lang="en-US" altLang="zh-CN" smtClean="0"/>
              <a:t>indicates number of segments used by a program;</a:t>
            </a:r>
          </a:p>
          <a:p>
            <a:pPr>
              <a:buFont typeface="Monotype Sorts" pitchFamily="-84" charset="2"/>
              <a:buNone/>
              <a:tabLst>
                <a:tab pos="2614613" algn="l"/>
                <a:tab pos="4081463" algn="ctr"/>
              </a:tabLst>
            </a:pPr>
            <a:r>
              <a:rPr lang="en-US" altLang="zh-CN" smtClean="0"/>
              <a:t>	                  segment number </a:t>
            </a:r>
            <a:r>
              <a:rPr lang="en-US" altLang="zh-CN" b="1" i="1" smtClean="0">
                <a:solidFill>
                  <a:srgbClr val="FF0000"/>
                </a:solidFill>
              </a:rPr>
              <a:t>s</a:t>
            </a:r>
            <a:r>
              <a:rPr lang="en-US" altLang="zh-CN" smtClean="0"/>
              <a:t> is legal if </a:t>
            </a:r>
            <a:r>
              <a:rPr lang="en-US" altLang="zh-CN" b="1" i="1" smtClean="0">
                <a:solidFill>
                  <a:srgbClr val="FF0000"/>
                </a:solidFill>
              </a:rPr>
              <a:t>s</a:t>
            </a:r>
            <a:r>
              <a:rPr lang="en-US" altLang="zh-CN" smtClean="0"/>
              <a:t> &lt; </a:t>
            </a:r>
            <a:r>
              <a:rPr lang="en-US" altLang="zh-CN" b="1" smtClean="0">
                <a:solidFill>
                  <a:srgbClr val="FF0000"/>
                </a:solidFill>
              </a:rPr>
              <a:t>STLR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/>
              <a:t>Segmentation Hardware</a:t>
            </a:r>
            <a:endParaRPr lang="en-US" altLang="zh-CN" sz="3400" smtClean="0"/>
          </a:p>
        </p:txBody>
      </p:sp>
      <p:pic>
        <p:nvPicPr>
          <p:cNvPr id="70659" name="Picture 4" descr="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7163" y="1484313"/>
            <a:ext cx="10382250" cy="6473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1026"/>
          <p:cNvSpPr>
            <a:spLocks noGrp="1" noChangeArrowheads="1"/>
          </p:cNvSpPr>
          <p:nvPr>
            <p:ph type="title"/>
          </p:nvPr>
        </p:nvSpPr>
        <p:spPr>
          <a:xfrm>
            <a:off x="1590675" y="369888"/>
            <a:ext cx="10147300" cy="768350"/>
          </a:xfrm>
        </p:spPr>
        <p:txBody>
          <a:bodyPr/>
          <a:lstStyle/>
          <a:p>
            <a:pPr eaLnBrk="1" hangingPunct="1"/>
            <a:r>
              <a:rPr lang="en-US" altLang="zh-CN" smtClean="0"/>
              <a:t>Background</a:t>
            </a:r>
          </a:p>
        </p:txBody>
      </p:sp>
      <p:sp>
        <p:nvSpPr>
          <p:cNvPr id="11267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1143000" y="1836738"/>
            <a:ext cx="11596688" cy="5978525"/>
          </a:xfrm>
        </p:spPr>
        <p:txBody>
          <a:bodyPr/>
          <a:lstStyle/>
          <a:p>
            <a:r>
              <a:rPr lang="en-US" altLang="zh-CN" smtClean="0"/>
              <a:t>Program must be brought (from disk)  into memory and placed within a process for it to be run</a:t>
            </a:r>
            <a:endParaRPr lang="en-US" altLang="zh-CN" sz="1100" smtClean="0"/>
          </a:p>
          <a:p>
            <a:endParaRPr lang="en-US" altLang="zh-CN" smtClean="0"/>
          </a:p>
          <a:p>
            <a:r>
              <a:rPr lang="en-US" altLang="zh-CN" smtClean="0"/>
              <a:t>Main memory and registers are only storage CPU can access directly</a:t>
            </a:r>
          </a:p>
          <a:p>
            <a:pPr>
              <a:buFont typeface="Monotype Sorts" pitchFamily="-84" charset="2"/>
              <a:buNone/>
            </a:pPr>
            <a:endParaRPr lang="en-US" altLang="zh-CN" smtClean="0"/>
          </a:p>
          <a:p>
            <a:r>
              <a:rPr lang="en-US" altLang="zh-CN" smtClean="0"/>
              <a:t>Memory unit only sees a stream of addresses + read requests, or address + data and write requests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/>
          <p:cNvSpPr>
            <a:spLocks noGrp="1" noChangeArrowheads="1"/>
          </p:cNvSpPr>
          <p:nvPr>
            <p:ph type="title"/>
          </p:nvPr>
        </p:nvSpPr>
        <p:spPr>
          <a:xfrm>
            <a:off x="1285875" y="369888"/>
            <a:ext cx="11744325" cy="768350"/>
          </a:xfrm>
        </p:spPr>
        <p:txBody>
          <a:bodyPr/>
          <a:lstStyle/>
          <a:p>
            <a:pPr eaLnBrk="1" hangingPunct="1"/>
            <a:r>
              <a:rPr lang="en-US" altLang="zh-CN" smtClean="0"/>
              <a:t>Segmentation Architecture (Cont.)</a:t>
            </a:r>
          </a:p>
        </p:txBody>
      </p:sp>
      <p:sp>
        <p:nvSpPr>
          <p:cNvPr id="686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28725" y="1150938"/>
            <a:ext cx="11447463" cy="5959475"/>
          </a:xfrm>
        </p:spPr>
        <p:txBody>
          <a:bodyPr/>
          <a:lstStyle/>
          <a:p>
            <a:r>
              <a:rPr lang="en-US" altLang="zh-CN" dirty="0" smtClean="0"/>
              <a:t>Protection</a:t>
            </a:r>
          </a:p>
          <a:p>
            <a:pPr lvl="1"/>
            <a:r>
              <a:rPr lang="en-US" altLang="zh-CN" dirty="0" smtClean="0"/>
              <a:t>With each entry in segment table associate:</a:t>
            </a:r>
          </a:p>
          <a:p>
            <a:pPr lvl="2"/>
            <a:r>
              <a:rPr lang="en-US" altLang="zh-CN" dirty="0" smtClean="0"/>
              <a:t>validation bit = 0 </a:t>
            </a:r>
            <a:r>
              <a:rPr lang="en-US" altLang="zh-CN" dirty="0" smtClean="0">
                <a:sym typeface="Symbol" panose="05050102010706020507" pitchFamily="18" charset="2"/>
              </a:rPr>
              <a:t> illegal segment</a:t>
            </a:r>
          </a:p>
          <a:p>
            <a:pPr lvl="2"/>
            <a:r>
              <a:rPr lang="en-US" altLang="zh-CN" dirty="0" smtClean="0">
                <a:sym typeface="Symbol" panose="05050102010706020507" pitchFamily="18" charset="2"/>
              </a:rPr>
              <a:t>read/write/execute privileges</a:t>
            </a:r>
          </a:p>
          <a:p>
            <a:pPr lvl="2"/>
            <a:endParaRPr lang="en-US" altLang="zh-CN" dirty="0" smtClean="0">
              <a:sym typeface="Symbol" panose="05050102010706020507" pitchFamily="18" charset="2"/>
            </a:endParaRPr>
          </a:p>
          <a:p>
            <a:r>
              <a:rPr lang="en-US" altLang="zh-CN" dirty="0" smtClean="0"/>
              <a:t>Protection bits associated with segments; code sharing occurs at segment level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Since segments vary in length, memory allocation is a dynamic storage-allocation problem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1414463" y="369888"/>
            <a:ext cx="11615737" cy="768350"/>
          </a:xfrm>
        </p:spPr>
        <p:txBody>
          <a:bodyPr/>
          <a:lstStyle/>
          <a:p>
            <a:pPr eaLnBrk="1" hangingPunct="1"/>
            <a:r>
              <a:rPr lang="en-US" altLang="zh-CN" smtClean="0"/>
              <a:t>Chapter 8:  Memory Management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143000" y="1836738"/>
            <a:ext cx="11028363" cy="5978525"/>
          </a:xfrm>
        </p:spPr>
        <p:txBody>
          <a:bodyPr/>
          <a:lstStyle/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Background</a:t>
            </a:r>
          </a:p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Swapping </a:t>
            </a:r>
          </a:p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Contiguous Memory Allocation</a:t>
            </a:r>
          </a:p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Segmentation</a:t>
            </a:r>
          </a:p>
          <a:p>
            <a:r>
              <a:rPr lang="en-US" altLang="zh-CN" dirty="0" smtClean="0"/>
              <a:t>Paging</a:t>
            </a:r>
          </a:p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Structure of the Page Table</a:t>
            </a:r>
          </a:p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Example: The Intel 32 and 64-bit Architectures</a:t>
            </a:r>
          </a:p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Example: ARM Architecture</a:t>
            </a:r>
          </a:p>
        </p:txBody>
      </p:sp>
    </p:spTree>
    <p:extLst>
      <p:ext uri="{BB962C8B-B14F-4D97-AF65-F5344CB8AC3E}">
        <p14:creationId xmlns:p14="http://schemas.microsoft.com/office/powerpoint/2010/main" val="23446802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/>
              <a:t>Paging</a:t>
            </a:r>
          </a:p>
        </p:txBody>
      </p:sp>
      <p:sp>
        <p:nvSpPr>
          <p:cNvPr id="72707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989013" y="1608138"/>
            <a:ext cx="12184062" cy="6356350"/>
          </a:xfrm>
        </p:spPr>
        <p:txBody>
          <a:bodyPr/>
          <a:lstStyle/>
          <a:p>
            <a:r>
              <a:rPr lang="en-US" altLang="zh-CN" smtClean="0"/>
              <a:t>Physical  address space of a process can be noncontiguous; process is allocated physical memory whenever the latter is available</a:t>
            </a:r>
          </a:p>
          <a:p>
            <a:pPr lvl="1"/>
            <a:r>
              <a:rPr lang="en-US" altLang="zh-CN" smtClean="0"/>
              <a:t>Avoids external fragmentation</a:t>
            </a:r>
          </a:p>
          <a:p>
            <a:pPr lvl="1"/>
            <a:r>
              <a:rPr lang="en-US" altLang="zh-CN" smtClean="0"/>
              <a:t>Avoids problem of varying sized memory chunks</a:t>
            </a:r>
          </a:p>
          <a:p>
            <a:endParaRPr lang="en-US" altLang="zh-CN" sz="1100" smtClean="0"/>
          </a:p>
          <a:p>
            <a:r>
              <a:rPr lang="en-US" altLang="zh-CN" smtClean="0"/>
              <a:t>Divide physical memory into fixed-sized blocks called </a:t>
            </a:r>
            <a:r>
              <a:rPr lang="en-US" altLang="zh-CN" b="1" smtClean="0">
                <a:solidFill>
                  <a:srgbClr val="3366FF"/>
                </a:solidFill>
              </a:rPr>
              <a:t>frames</a:t>
            </a:r>
            <a:endParaRPr lang="en-US" altLang="zh-CN" smtClean="0">
              <a:solidFill>
                <a:srgbClr val="3366FF"/>
              </a:solidFill>
            </a:endParaRPr>
          </a:p>
          <a:p>
            <a:pPr lvl="1"/>
            <a:r>
              <a:rPr lang="en-US" altLang="zh-CN" smtClean="0">
                <a:solidFill>
                  <a:srgbClr val="000000"/>
                </a:solidFill>
              </a:rPr>
              <a:t>Size </a:t>
            </a:r>
            <a:r>
              <a:rPr lang="en-US" altLang="zh-CN" smtClean="0"/>
              <a:t>is power of 2, between 512 bytes and 16 Mbytes</a:t>
            </a:r>
            <a:endParaRPr lang="en-US" altLang="zh-CN" sz="1100" smtClean="0"/>
          </a:p>
          <a:p>
            <a:endParaRPr lang="en-US" altLang="zh-CN" smtClean="0"/>
          </a:p>
          <a:p>
            <a:r>
              <a:rPr lang="en-US" altLang="zh-CN" smtClean="0"/>
              <a:t>Divide logical memory into blocks of same size called </a:t>
            </a:r>
            <a:r>
              <a:rPr lang="en-US" altLang="zh-CN" b="1" smtClean="0">
                <a:solidFill>
                  <a:srgbClr val="3366FF"/>
                </a:solidFill>
              </a:rPr>
              <a:t>pages</a:t>
            </a:r>
          </a:p>
          <a:p>
            <a:endParaRPr lang="en-US" altLang="zh-CN" sz="1100" b="1" smtClean="0">
              <a:solidFill>
                <a:srgbClr val="3366FF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/>
              <a:t>Paging (Cont.)</a:t>
            </a:r>
          </a:p>
        </p:txBody>
      </p:sp>
      <p:sp>
        <p:nvSpPr>
          <p:cNvPr id="74755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989013" y="1608138"/>
            <a:ext cx="12184062" cy="6356350"/>
          </a:xfrm>
        </p:spPr>
        <p:txBody>
          <a:bodyPr/>
          <a:lstStyle/>
          <a:p>
            <a:r>
              <a:rPr lang="en-US" altLang="zh-CN" smtClean="0"/>
              <a:t>Keep track of all free frames</a:t>
            </a:r>
          </a:p>
          <a:p>
            <a:endParaRPr lang="en-US" altLang="zh-CN" sz="1100" smtClean="0"/>
          </a:p>
          <a:p>
            <a:r>
              <a:rPr lang="en-US" altLang="zh-CN" smtClean="0"/>
              <a:t>To run a program of size </a:t>
            </a:r>
            <a:r>
              <a:rPr lang="en-US" altLang="zh-CN" b="1" i="1" smtClean="0"/>
              <a:t>N</a:t>
            </a:r>
            <a:r>
              <a:rPr lang="en-US" altLang="zh-CN" i="1" smtClean="0"/>
              <a:t> </a:t>
            </a:r>
            <a:r>
              <a:rPr lang="en-US" altLang="zh-CN" smtClean="0"/>
              <a:t>pages, need to find </a:t>
            </a:r>
            <a:r>
              <a:rPr lang="en-US" altLang="zh-CN" b="1" i="1" smtClean="0"/>
              <a:t>N</a:t>
            </a:r>
            <a:r>
              <a:rPr lang="en-US" altLang="zh-CN" smtClean="0"/>
              <a:t> free frames and load program</a:t>
            </a:r>
          </a:p>
          <a:p>
            <a:endParaRPr lang="en-US" altLang="zh-CN" sz="1100" smtClean="0"/>
          </a:p>
          <a:p>
            <a:r>
              <a:rPr lang="en-US" altLang="zh-CN" smtClean="0"/>
              <a:t>Set up a </a:t>
            </a:r>
            <a:r>
              <a:rPr lang="en-US" altLang="zh-CN" b="1" smtClean="0">
                <a:solidFill>
                  <a:srgbClr val="3366FF"/>
                </a:solidFill>
              </a:rPr>
              <a:t>page table</a:t>
            </a:r>
            <a:r>
              <a:rPr lang="en-US" altLang="zh-CN" smtClean="0"/>
              <a:t> to translate logical to physical addresses</a:t>
            </a:r>
          </a:p>
          <a:p>
            <a:endParaRPr lang="en-US" altLang="zh-CN" sz="1100" smtClean="0"/>
          </a:p>
          <a:p>
            <a:r>
              <a:rPr lang="en-US" altLang="zh-CN" smtClean="0"/>
              <a:t>Backing store likewise split into pages</a:t>
            </a:r>
          </a:p>
          <a:p>
            <a:endParaRPr lang="en-US" altLang="zh-CN" smtClean="0"/>
          </a:p>
          <a:p>
            <a:r>
              <a:rPr lang="en-US" altLang="zh-CN" smtClean="0"/>
              <a:t>Still have Internal fragmentation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1026"/>
          <p:cNvSpPr>
            <a:spLocks noGrp="1" noChangeArrowheads="1"/>
          </p:cNvSpPr>
          <p:nvPr>
            <p:ph type="title"/>
          </p:nvPr>
        </p:nvSpPr>
        <p:spPr>
          <a:xfrm>
            <a:off x="1270000" y="369888"/>
            <a:ext cx="11760200" cy="768350"/>
          </a:xfrm>
        </p:spPr>
        <p:txBody>
          <a:bodyPr/>
          <a:lstStyle/>
          <a:p>
            <a:pPr eaLnBrk="1" hangingPunct="1"/>
            <a:r>
              <a:rPr lang="en-US" altLang="zh-CN" smtClean="0"/>
              <a:t>Address Translation Scheme</a:t>
            </a:r>
          </a:p>
        </p:txBody>
      </p:sp>
      <p:sp>
        <p:nvSpPr>
          <p:cNvPr id="76803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1143000" y="1155700"/>
            <a:ext cx="11596688" cy="5978525"/>
          </a:xfrm>
        </p:spPr>
        <p:txBody>
          <a:bodyPr/>
          <a:lstStyle/>
          <a:p>
            <a:r>
              <a:rPr lang="en-US" altLang="zh-CN" smtClean="0"/>
              <a:t>Address generated by CPU is divided into:</a:t>
            </a:r>
          </a:p>
          <a:p>
            <a:pPr lvl="1"/>
            <a:r>
              <a:rPr lang="en-US" altLang="zh-CN" b="1" smtClean="0">
                <a:solidFill>
                  <a:srgbClr val="3366FF"/>
                </a:solidFill>
              </a:rPr>
              <a:t>Page number </a:t>
            </a:r>
            <a:r>
              <a:rPr lang="en-US" altLang="zh-CN" smtClean="0"/>
              <a:t>(</a:t>
            </a:r>
            <a:r>
              <a:rPr lang="en-US" altLang="zh-CN" b="1" i="1" smtClean="0">
                <a:solidFill>
                  <a:srgbClr val="3366FF"/>
                </a:solidFill>
              </a:rPr>
              <a:t>p</a:t>
            </a:r>
            <a:r>
              <a:rPr lang="en-US" altLang="zh-CN" smtClean="0"/>
              <a:t>)</a:t>
            </a:r>
            <a:r>
              <a:rPr lang="en-US" altLang="zh-CN" smtClean="0">
                <a:solidFill>
                  <a:srgbClr val="3366FF"/>
                </a:solidFill>
              </a:rPr>
              <a:t> </a:t>
            </a:r>
            <a:r>
              <a:rPr lang="en-US" altLang="zh-CN" smtClean="0"/>
              <a:t>– used as an index into a </a:t>
            </a:r>
            <a:r>
              <a:rPr lang="en-US" altLang="zh-CN" b="1" smtClean="0">
                <a:solidFill>
                  <a:srgbClr val="3366FF"/>
                </a:solidFill>
              </a:rPr>
              <a:t>page table </a:t>
            </a:r>
            <a:r>
              <a:rPr lang="en-US" altLang="zh-CN" smtClean="0"/>
              <a:t>which contains base address of each page in physical memory</a:t>
            </a:r>
          </a:p>
          <a:p>
            <a:pPr lvl="1"/>
            <a:r>
              <a:rPr lang="en-US" altLang="zh-CN" b="1" smtClean="0">
                <a:solidFill>
                  <a:srgbClr val="3366FF"/>
                </a:solidFill>
              </a:rPr>
              <a:t>Page offset </a:t>
            </a:r>
            <a:r>
              <a:rPr lang="en-US" altLang="zh-CN" smtClean="0"/>
              <a:t>(</a:t>
            </a:r>
            <a:r>
              <a:rPr lang="en-US" altLang="zh-CN" b="1" i="1" smtClean="0">
                <a:solidFill>
                  <a:srgbClr val="3366FF"/>
                </a:solidFill>
              </a:rPr>
              <a:t>d</a:t>
            </a:r>
            <a:r>
              <a:rPr lang="en-US" altLang="zh-CN" smtClean="0"/>
              <a:t>)</a:t>
            </a:r>
            <a:r>
              <a:rPr lang="en-US" altLang="zh-CN" smtClean="0">
                <a:solidFill>
                  <a:srgbClr val="3366FF"/>
                </a:solidFill>
              </a:rPr>
              <a:t> </a:t>
            </a:r>
            <a:r>
              <a:rPr lang="en-US" altLang="zh-CN" smtClean="0"/>
              <a:t>– combined with base address to define the physical memory address that is sent to the memory unit</a:t>
            </a:r>
          </a:p>
          <a:p>
            <a:pPr lvl="1"/>
            <a:endParaRPr lang="en-US" altLang="zh-CN" smtClean="0"/>
          </a:p>
          <a:p>
            <a:pPr lvl="1"/>
            <a:endParaRPr lang="en-US" altLang="zh-CN" smtClean="0"/>
          </a:p>
          <a:p>
            <a:pPr lvl="1"/>
            <a:endParaRPr lang="en-US" altLang="zh-CN" smtClean="0"/>
          </a:p>
          <a:p>
            <a:pPr lvl="1"/>
            <a:endParaRPr lang="en-US" altLang="zh-CN" smtClean="0"/>
          </a:p>
          <a:p>
            <a:pPr lvl="1"/>
            <a:r>
              <a:rPr lang="en-US" altLang="zh-CN" smtClean="0"/>
              <a:t>For given logical address space 2</a:t>
            </a:r>
            <a:r>
              <a:rPr lang="en-US" altLang="zh-CN" i="1" baseline="30000" smtClean="0"/>
              <a:t>m </a:t>
            </a:r>
            <a:r>
              <a:rPr lang="en-US" altLang="zh-CN" smtClean="0"/>
              <a:t>and page size</a:t>
            </a:r>
            <a:r>
              <a:rPr lang="en-US" altLang="zh-CN" baseline="30000" smtClean="0"/>
              <a:t> </a:t>
            </a:r>
            <a:r>
              <a:rPr lang="en-US" altLang="zh-CN" i="1" smtClean="0"/>
              <a:t>2</a:t>
            </a:r>
            <a:r>
              <a:rPr lang="en-US" altLang="zh-CN" baseline="30000" smtClean="0"/>
              <a:t>n</a:t>
            </a:r>
          </a:p>
        </p:txBody>
      </p:sp>
      <p:grpSp>
        <p:nvGrpSpPr>
          <p:cNvPr id="76804" name="Group 1"/>
          <p:cNvGrpSpPr>
            <a:grpSpLocks/>
          </p:cNvGrpSpPr>
          <p:nvPr/>
        </p:nvGrpSpPr>
        <p:grpSpPr bwMode="auto">
          <a:xfrm>
            <a:off x="3505200" y="4792663"/>
            <a:ext cx="6851650" cy="2744787"/>
            <a:chOff x="4293413" y="6183718"/>
            <a:chExt cx="4657725" cy="1612900"/>
          </a:xfrm>
        </p:grpSpPr>
        <p:sp>
          <p:nvSpPr>
            <p:cNvPr id="76805" name="Rectangle 1028"/>
            <p:cNvSpPr>
              <a:spLocks noChangeArrowheads="1"/>
            </p:cNvSpPr>
            <p:nvPr/>
          </p:nvSpPr>
          <p:spPr bwMode="auto">
            <a:xfrm>
              <a:off x="4293413" y="6702831"/>
              <a:ext cx="4657725" cy="5842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lIns="130622" tIns="65311" rIns="130622" bIns="65311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endParaRPr lang="zh-CN" altLang="zh-CN"/>
            </a:p>
          </p:txBody>
        </p:sp>
        <p:sp>
          <p:nvSpPr>
            <p:cNvPr id="76806" name="Line 1030"/>
            <p:cNvSpPr>
              <a:spLocks noChangeShapeType="1"/>
            </p:cNvSpPr>
            <p:nvPr/>
          </p:nvSpPr>
          <p:spPr bwMode="auto">
            <a:xfrm>
              <a:off x="6742926" y="6271031"/>
              <a:ext cx="0" cy="10160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130622" tIns="65311" rIns="130622" bIns="65311" anchor="ctr"/>
            <a:lstStyle/>
            <a:p>
              <a:endParaRPr lang="en-US"/>
            </a:p>
          </p:txBody>
        </p:sp>
        <p:sp>
          <p:nvSpPr>
            <p:cNvPr id="76807" name="Text Box 1031"/>
            <p:cNvSpPr txBox="1">
              <a:spLocks noChangeArrowheads="1"/>
            </p:cNvSpPr>
            <p:nvPr/>
          </p:nvSpPr>
          <p:spPr bwMode="auto">
            <a:xfrm>
              <a:off x="4390251" y="6191656"/>
              <a:ext cx="1624012" cy="4095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130622" tIns="65311" rIns="130622" bIns="65311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zh-CN">
                  <a:latin typeface="Helvetica" panose="020B0604020202020204" pitchFamily="34" charset="0"/>
                </a:rPr>
                <a:t>page number</a:t>
              </a:r>
            </a:p>
          </p:txBody>
        </p:sp>
        <p:sp>
          <p:nvSpPr>
            <p:cNvPr id="76808" name="Text Box 1032"/>
            <p:cNvSpPr txBox="1">
              <a:spLocks noChangeArrowheads="1"/>
            </p:cNvSpPr>
            <p:nvPr/>
          </p:nvSpPr>
          <p:spPr bwMode="auto">
            <a:xfrm>
              <a:off x="7135038" y="6183718"/>
              <a:ext cx="1401763" cy="4079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130622" tIns="65311" rIns="130622" bIns="65311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zh-CN">
                  <a:latin typeface="Helvetica" panose="020B0604020202020204" pitchFamily="34" charset="0"/>
                </a:rPr>
                <a:t>page offset</a:t>
              </a:r>
            </a:p>
          </p:txBody>
        </p:sp>
        <p:sp>
          <p:nvSpPr>
            <p:cNvPr id="76809" name="Text Box 1033"/>
            <p:cNvSpPr txBox="1">
              <a:spLocks noChangeArrowheads="1"/>
            </p:cNvSpPr>
            <p:nvPr/>
          </p:nvSpPr>
          <p:spPr bwMode="auto">
            <a:xfrm>
              <a:off x="5149076" y="6779031"/>
              <a:ext cx="415925" cy="4079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130622" tIns="65311" rIns="130622" bIns="65311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zh-CN" i="1">
                  <a:latin typeface="Helvetica" panose="020B0604020202020204" pitchFamily="34" charset="0"/>
                </a:rPr>
                <a:t>p</a:t>
              </a:r>
              <a:endParaRPr lang="en-US" altLang="zh-CN">
                <a:latin typeface="Helvetica" panose="020B0604020202020204" pitchFamily="34" charset="0"/>
              </a:endParaRPr>
            </a:p>
          </p:txBody>
        </p:sp>
        <p:sp>
          <p:nvSpPr>
            <p:cNvPr id="76810" name="Text Box 1035"/>
            <p:cNvSpPr txBox="1">
              <a:spLocks noChangeArrowheads="1"/>
            </p:cNvSpPr>
            <p:nvPr/>
          </p:nvSpPr>
          <p:spPr bwMode="auto">
            <a:xfrm>
              <a:off x="7317601" y="6818718"/>
              <a:ext cx="427037" cy="4079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130622" tIns="65311" rIns="130622" bIns="65311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zh-CN" i="1">
                  <a:latin typeface="Helvetica" panose="020B0604020202020204" pitchFamily="34" charset="0"/>
                </a:rPr>
                <a:t>d</a:t>
              </a:r>
              <a:endParaRPr lang="en-US" altLang="zh-CN">
                <a:latin typeface="Helvetica" panose="020B0604020202020204" pitchFamily="34" charset="0"/>
              </a:endParaRPr>
            </a:p>
          </p:txBody>
        </p:sp>
        <p:sp>
          <p:nvSpPr>
            <p:cNvPr id="76811" name="Text Box 1036"/>
            <p:cNvSpPr txBox="1">
              <a:spLocks noChangeArrowheads="1"/>
            </p:cNvSpPr>
            <p:nvPr/>
          </p:nvSpPr>
          <p:spPr bwMode="auto">
            <a:xfrm>
              <a:off x="4833163" y="7375931"/>
              <a:ext cx="1190625" cy="4079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30622" tIns="65311" rIns="130622" bIns="65311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zh-CN" i="1">
                  <a:latin typeface="Helvetica" panose="020B0604020202020204" pitchFamily="34" charset="0"/>
                </a:rPr>
                <a:t>m - n</a:t>
              </a:r>
            </a:p>
          </p:txBody>
        </p:sp>
        <p:sp>
          <p:nvSpPr>
            <p:cNvPr id="76812" name="Text Box 1038"/>
            <p:cNvSpPr txBox="1">
              <a:spLocks noChangeArrowheads="1"/>
            </p:cNvSpPr>
            <p:nvPr/>
          </p:nvSpPr>
          <p:spPr bwMode="auto">
            <a:xfrm>
              <a:off x="7228701" y="7388631"/>
              <a:ext cx="657225" cy="4079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30622" tIns="65311" rIns="130622" bIns="65311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zh-CN" i="1">
                  <a:latin typeface="Helvetica" panose="020B0604020202020204" pitchFamily="34" charset="0"/>
                </a:rPr>
                <a:t>n</a:t>
              </a:r>
            </a:p>
          </p:txBody>
        </p:sp>
      </p:grp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/>
          <p:cNvSpPr>
            <a:spLocks noGrp="1" noChangeArrowheads="1"/>
          </p:cNvSpPr>
          <p:nvPr>
            <p:ph type="title"/>
          </p:nvPr>
        </p:nvSpPr>
        <p:spPr>
          <a:xfrm>
            <a:off x="1123950" y="369888"/>
            <a:ext cx="11906250" cy="768350"/>
          </a:xfrm>
        </p:spPr>
        <p:txBody>
          <a:bodyPr/>
          <a:lstStyle/>
          <a:p>
            <a:pPr eaLnBrk="1" hangingPunct="1"/>
            <a:r>
              <a:rPr lang="en-US" altLang="zh-CN" smtClean="0"/>
              <a:t>Paging Hardware</a:t>
            </a:r>
          </a:p>
        </p:txBody>
      </p:sp>
      <p:pic>
        <p:nvPicPr>
          <p:cNvPr id="78851" name="Picture 4" descr="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8163" y="1954213"/>
            <a:ext cx="10158412" cy="5386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1026"/>
          <p:cNvSpPr>
            <a:spLocks noGrp="1" noChangeArrowheads="1"/>
          </p:cNvSpPr>
          <p:nvPr>
            <p:ph type="title"/>
          </p:nvPr>
        </p:nvSpPr>
        <p:spPr>
          <a:xfrm>
            <a:off x="685800" y="319088"/>
            <a:ext cx="12344400" cy="860425"/>
          </a:xfrm>
        </p:spPr>
        <p:txBody>
          <a:bodyPr/>
          <a:lstStyle/>
          <a:p>
            <a:pPr eaLnBrk="1" hangingPunct="1"/>
            <a:r>
              <a:rPr lang="en-US" altLang="zh-CN" sz="3600" smtClean="0"/>
              <a:t>Paging Model of Logical and Physical Memory</a:t>
            </a:r>
            <a:endParaRPr lang="en-US" altLang="zh-CN" sz="2800" smtClean="0"/>
          </a:p>
        </p:txBody>
      </p:sp>
      <p:pic>
        <p:nvPicPr>
          <p:cNvPr id="80899" name="Picture 103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013" y="1604963"/>
            <a:ext cx="7407275" cy="6149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2"/>
          <p:cNvSpPr>
            <a:spLocks noGrp="1" noChangeArrowheads="1"/>
          </p:cNvSpPr>
          <p:nvPr>
            <p:ph type="title"/>
          </p:nvPr>
        </p:nvSpPr>
        <p:spPr>
          <a:xfrm>
            <a:off x="728663" y="304800"/>
            <a:ext cx="12115800" cy="812800"/>
          </a:xfrm>
        </p:spPr>
        <p:txBody>
          <a:bodyPr/>
          <a:lstStyle/>
          <a:p>
            <a:pPr eaLnBrk="1" hangingPunct="1"/>
            <a:r>
              <a:rPr lang="en-US" altLang="zh-CN" smtClean="0"/>
              <a:t>Paging Example</a:t>
            </a:r>
          </a:p>
        </p:txBody>
      </p:sp>
      <p:sp>
        <p:nvSpPr>
          <p:cNvPr id="82947" name="Text Box 5"/>
          <p:cNvSpPr txBox="1">
            <a:spLocks noChangeArrowheads="1"/>
          </p:cNvSpPr>
          <p:nvPr/>
        </p:nvSpPr>
        <p:spPr bwMode="auto">
          <a:xfrm>
            <a:off x="2470150" y="8142288"/>
            <a:ext cx="9004300" cy="563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30622" tIns="65311" rIns="130622" bIns="65311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zh-CN" sz="2800" i="1">
                <a:latin typeface="Helvetica" panose="020B0604020202020204" pitchFamily="34" charset="0"/>
              </a:rPr>
              <a:t>n</a:t>
            </a:r>
            <a:r>
              <a:rPr lang="en-US" altLang="zh-CN" sz="2800">
                <a:latin typeface="Helvetica" panose="020B0604020202020204" pitchFamily="34" charset="0"/>
              </a:rPr>
              <a:t>=2 and </a:t>
            </a:r>
            <a:r>
              <a:rPr lang="en-US" altLang="zh-CN" sz="2800" i="1">
                <a:latin typeface="Helvetica" panose="020B0604020202020204" pitchFamily="34" charset="0"/>
              </a:rPr>
              <a:t>m</a:t>
            </a:r>
            <a:r>
              <a:rPr lang="en-US" altLang="zh-CN" sz="2800">
                <a:latin typeface="Helvetica" panose="020B0604020202020204" pitchFamily="34" charset="0"/>
              </a:rPr>
              <a:t>=4   32-byte memory and 4-byte pages</a:t>
            </a:r>
          </a:p>
        </p:txBody>
      </p:sp>
      <p:pic>
        <p:nvPicPr>
          <p:cNvPr id="8294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0288" y="1693863"/>
            <a:ext cx="5640387" cy="624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Paging (Cont.)</a:t>
            </a:r>
          </a:p>
        </p:txBody>
      </p:sp>
      <p:sp>
        <p:nvSpPr>
          <p:cNvPr id="8499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mtClean="0"/>
              <a:t>Calculating internal fragmentation</a:t>
            </a:r>
          </a:p>
          <a:p>
            <a:pPr lvl="1"/>
            <a:r>
              <a:rPr lang="en-US" altLang="zh-CN" smtClean="0"/>
              <a:t>Page size = 2,048 bytes</a:t>
            </a:r>
          </a:p>
          <a:p>
            <a:pPr lvl="1"/>
            <a:r>
              <a:rPr lang="en-US" altLang="zh-CN" smtClean="0"/>
              <a:t>Process size = 72,766 bytes</a:t>
            </a:r>
          </a:p>
          <a:p>
            <a:pPr lvl="1"/>
            <a:r>
              <a:rPr lang="en-US" altLang="zh-CN" smtClean="0"/>
              <a:t>35 pages + 1,086 bytes</a:t>
            </a:r>
          </a:p>
          <a:p>
            <a:pPr lvl="1"/>
            <a:r>
              <a:rPr lang="en-US" altLang="zh-CN" smtClean="0"/>
              <a:t>Internal fragmentation of 2,048 - 1,086 = 962 bytes</a:t>
            </a:r>
          </a:p>
          <a:p>
            <a:pPr lvl="1"/>
            <a:r>
              <a:rPr lang="en-US" altLang="zh-CN" smtClean="0"/>
              <a:t>Worst case fragmentation = 1 frame – 1 byte</a:t>
            </a:r>
          </a:p>
          <a:p>
            <a:pPr lvl="1"/>
            <a:r>
              <a:rPr lang="en-US" altLang="zh-CN" smtClean="0"/>
              <a:t>On average fragmentation = 1 / 2 frame size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Paging (Cont.)</a:t>
            </a:r>
          </a:p>
        </p:txBody>
      </p:sp>
      <p:sp>
        <p:nvSpPr>
          <p:cNvPr id="8601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altLang="zh-CN" smtClean="0"/>
              <a:t>So small frame sizes desirable?</a:t>
            </a:r>
          </a:p>
          <a:p>
            <a:pPr lvl="1"/>
            <a:r>
              <a:rPr lang="en-US" altLang="zh-CN" smtClean="0"/>
              <a:t>But each page table entry takes memory to track</a:t>
            </a:r>
          </a:p>
          <a:p>
            <a:pPr lvl="1"/>
            <a:r>
              <a:rPr lang="en-US" altLang="zh-CN" smtClean="0"/>
              <a:t>Page sizes growing over time</a:t>
            </a:r>
          </a:p>
          <a:p>
            <a:pPr lvl="2"/>
            <a:r>
              <a:rPr lang="en-US" altLang="zh-CN" smtClean="0"/>
              <a:t>Solaris supports two page sizes – 8 KB and 4 MB</a:t>
            </a:r>
          </a:p>
          <a:p>
            <a:r>
              <a:rPr lang="en-US" altLang="zh-CN" smtClean="0"/>
              <a:t>Process view and physical memory now very different</a:t>
            </a:r>
          </a:p>
          <a:p>
            <a:r>
              <a:rPr lang="en-US" altLang="zh-CN" smtClean="0"/>
              <a:t>By implementation process can only access its own memory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26"/>
          <p:cNvSpPr>
            <a:spLocks noGrp="1" noChangeArrowheads="1"/>
          </p:cNvSpPr>
          <p:nvPr>
            <p:ph type="title"/>
          </p:nvPr>
        </p:nvSpPr>
        <p:spPr>
          <a:xfrm>
            <a:off x="1590675" y="369888"/>
            <a:ext cx="10147300" cy="768350"/>
          </a:xfrm>
        </p:spPr>
        <p:txBody>
          <a:bodyPr/>
          <a:lstStyle/>
          <a:p>
            <a:pPr eaLnBrk="1" hangingPunct="1"/>
            <a:r>
              <a:rPr lang="en-US" altLang="zh-CN" smtClean="0"/>
              <a:t>Background</a:t>
            </a:r>
          </a:p>
        </p:txBody>
      </p:sp>
      <p:sp>
        <p:nvSpPr>
          <p:cNvPr id="13315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1143000" y="1836738"/>
            <a:ext cx="11596688" cy="5978525"/>
          </a:xfrm>
        </p:spPr>
        <p:txBody>
          <a:bodyPr/>
          <a:lstStyle/>
          <a:p>
            <a:r>
              <a:rPr lang="en-US" altLang="zh-CN" smtClean="0"/>
              <a:t>Register access in one CPU clock (or less)</a:t>
            </a:r>
          </a:p>
          <a:p>
            <a:endParaRPr lang="en-US" altLang="zh-CN" sz="1100" smtClean="0"/>
          </a:p>
          <a:p>
            <a:endParaRPr lang="en-US" altLang="zh-CN" smtClean="0"/>
          </a:p>
          <a:p>
            <a:r>
              <a:rPr lang="en-US" altLang="zh-CN" smtClean="0"/>
              <a:t>Main memory can take many cycles, causing a </a:t>
            </a:r>
            <a:r>
              <a:rPr lang="en-US" altLang="zh-CN" b="1" smtClean="0">
                <a:solidFill>
                  <a:srgbClr val="3366FF"/>
                </a:solidFill>
              </a:rPr>
              <a:t>stall</a:t>
            </a:r>
          </a:p>
          <a:p>
            <a:endParaRPr lang="en-US" altLang="zh-CN" sz="1100" smtClean="0"/>
          </a:p>
          <a:p>
            <a:endParaRPr lang="en-US" altLang="zh-CN" b="1" smtClean="0">
              <a:solidFill>
                <a:srgbClr val="3366FF"/>
              </a:solidFill>
            </a:endParaRPr>
          </a:p>
          <a:p>
            <a:r>
              <a:rPr lang="en-US" altLang="zh-CN" b="1" smtClean="0">
                <a:solidFill>
                  <a:srgbClr val="3366FF"/>
                </a:solidFill>
              </a:rPr>
              <a:t>Cache</a:t>
            </a:r>
            <a:r>
              <a:rPr lang="en-US" altLang="zh-CN" smtClean="0">
                <a:solidFill>
                  <a:srgbClr val="3366FF"/>
                </a:solidFill>
              </a:rPr>
              <a:t> </a:t>
            </a:r>
            <a:r>
              <a:rPr lang="en-US" altLang="zh-CN" smtClean="0"/>
              <a:t>sits between main memory and CPU registers</a:t>
            </a:r>
          </a:p>
          <a:p>
            <a:endParaRPr lang="en-US" altLang="zh-CN" sz="1100" smtClean="0"/>
          </a:p>
          <a:p>
            <a:endParaRPr lang="en-US" altLang="zh-CN" smtClean="0"/>
          </a:p>
          <a:p>
            <a:r>
              <a:rPr lang="en-US" altLang="zh-CN" smtClean="0"/>
              <a:t>Protection of memory required to ensure correct operation</a:t>
            </a:r>
          </a:p>
          <a:p>
            <a:pPr>
              <a:buFont typeface="Monotype Sorts" pitchFamily="-84" charset="2"/>
              <a:buNone/>
            </a:pPr>
            <a:endParaRPr lang="en-US" altLang="zh-CN" b="1" smtClean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/>
              <a:t>Free Frames</a:t>
            </a:r>
          </a:p>
        </p:txBody>
      </p:sp>
      <p:sp>
        <p:nvSpPr>
          <p:cNvPr id="87043" name="Text Box 4"/>
          <p:cNvSpPr txBox="1">
            <a:spLocks noChangeArrowheads="1"/>
          </p:cNvSpPr>
          <p:nvPr/>
        </p:nvSpPr>
        <p:spPr bwMode="auto">
          <a:xfrm>
            <a:off x="3327400" y="8043863"/>
            <a:ext cx="1984375" cy="407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30622" tIns="65311" rIns="130622" bIns="65311" anchor="ctr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zh-CN">
                <a:latin typeface="Helvetica" panose="020B0604020202020204" pitchFamily="34" charset="0"/>
              </a:rPr>
              <a:t>Before allocation</a:t>
            </a:r>
          </a:p>
        </p:txBody>
      </p:sp>
      <p:sp>
        <p:nvSpPr>
          <p:cNvPr id="87044" name="Text Box 5"/>
          <p:cNvSpPr txBox="1">
            <a:spLocks noChangeArrowheads="1"/>
          </p:cNvSpPr>
          <p:nvPr/>
        </p:nvSpPr>
        <p:spPr bwMode="auto">
          <a:xfrm>
            <a:off x="8404225" y="7993063"/>
            <a:ext cx="1789113" cy="407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30622" tIns="65311" rIns="130622" bIns="65311" anchor="ctr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zh-CN">
                <a:latin typeface="Helvetica" panose="020B0604020202020204" pitchFamily="34" charset="0"/>
              </a:rPr>
              <a:t>After allocation</a:t>
            </a:r>
          </a:p>
        </p:txBody>
      </p:sp>
      <p:pic>
        <p:nvPicPr>
          <p:cNvPr id="87045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0763" y="1814513"/>
            <a:ext cx="9304337" cy="5932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/>
              <a:t>Implementation of Page Table</a:t>
            </a:r>
          </a:p>
        </p:txBody>
      </p:sp>
      <p:sp>
        <p:nvSpPr>
          <p:cNvPr id="890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143000" y="1528763"/>
            <a:ext cx="11706225" cy="5940425"/>
          </a:xfrm>
        </p:spPr>
        <p:txBody>
          <a:bodyPr/>
          <a:lstStyle/>
          <a:p>
            <a:r>
              <a:rPr lang="en-US" altLang="zh-CN" smtClean="0"/>
              <a:t>Page table is kept in main memory</a:t>
            </a:r>
          </a:p>
          <a:p>
            <a:endParaRPr lang="en-US" altLang="zh-CN" sz="1100" smtClean="0"/>
          </a:p>
          <a:p>
            <a:r>
              <a:rPr lang="en-US" altLang="zh-CN" b="1" smtClean="0">
                <a:solidFill>
                  <a:srgbClr val="3366FF"/>
                </a:solidFill>
              </a:rPr>
              <a:t>Page-table base register </a:t>
            </a:r>
            <a:r>
              <a:rPr lang="en-US" altLang="zh-CN" smtClean="0"/>
              <a:t>(</a:t>
            </a:r>
            <a:r>
              <a:rPr lang="en-US" altLang="zh-CN" b="1" smtClean="0">
                <a:solidFill>
                  <a:srgbClr val="3366FF"/>
                </a:solidFill>
              </a:rPr>
              <a:t>PTBR</a:t>
            </a:r>
            <a:r>
              <a:rPr lang="en-US" altLang="zh-CN" smtClean="0"/>
              <a:t>)</a:t>
            </a:r>
            <a:r>
              <a:rPr lang="en-US" altLang="zh-CN" smtClean="0">
                <a:solidFill>
                  <a:srgbClr val="3366FF"/>
                </a:solidFill>
              </a:rPr>
              <a:t> </a:t>
            </a:r>
            <a:r>
              <a:rPr lang="en-US" altLang="zh-CN" smtClean="0"/>
              <a:t>points to the page table</a:t>
            </a:r>
          </a:p>
          <a:p>
            <a:endParaRPr lang="en-US" altLang="zh-CN" sz="1100" smtClean="0"/>
          </a:p>
          <a:p>
            <a:r>
              <a:rPr lang="en-US" altLang="zh-CN" b="1" smtClean="0">
                <a:solidFill>
                  <a:srgbClr val="3366FF"/>
                </a:solidFill>
              </a:rPr>
              <a:t>Page-table length register </a:t>
            </a:r>
            <a:r>
              <a:rPr lang="en-US" altLang="zh-CN" smtClean="0"/>
              <a:t>(</a:t>
            </a:r>
            <a:r>
              <a:rPr lang="en-US" altLang="zh-CN" b="1" smtClean="0">
                <a:solidFill>
                  <a:srgbClr val="3366FF"/>
                </a:solidFill>
              </a:rPr>
              <a:t>PTLR</a:t>
            </a:r>
            <a:r>
              <a:rPr lang="en-US" altLang="zh-CN" smtClean="0"/>
              <a:t>)</a:t>
            </a:r>
            <a:r>
              <a:rPr lang="en-US" altLang="zh-CN" smtClean="0">
                <a:solidFill>
                  <a:srgbClr val="3366FF"/>
                </a:solidFill>
              </a:rPr>
              <a:t> </a:t>
            </a:r>
            <a:r>
              <a:rPr lang="en-US" altLang="zh-CN" smtClean="0"/>
              <a:t>indicates size of the page table</a:t>
            </a:r>
          </a:p>
          <a:p>
            <a:endParaRPr lang="en-US" altLang="zh-CN" sz="1100" smtClean="0"/>
          </a:p>
          <a:p>
            <a:r>
              <a:rPr lang="en-US" altLang="zh-CN" smtClean="0"/>
              <a:t>In this scheme every data/instruction access requires two memory accesses</a:t>
            </a:r>
          </a:p>
          <a:p>
            <a:pPr lvl="1"/>
            <a:r>
              <a:rPr lang="en-US" altLang="zh-CN" smtClean="0"/>
              <a:t>One for the page table and one for the data / instruction</a:t>
            </a:r>
          </a:p>
          <a:p>
            <a:endParaRPr lang="en-US" altLang="zh-CN" sz="1100" smtClean="0"/>
          </a:p>
          <a:p>
            <a:r>
              <a:rPr lang="en-US" altLang="zh-CN" smtClean="0"/>
              <a:t>The two memory access problem can be solved by the use of a special fast-lookup hardware cache called </a:t>
            </a:r>
            <a:r>
              <a:rPr lang="en-US" altLang="zh-CN" b="1" smtClean="0">
                <a:solidFill>
                  <a:srgbClr val="3366FF"/>
                </a:solidFill>
              </a:rPr>
              <a:t>associative memory </a:t>
            </a:r>
            <a:r>
              <a:rPr lang="en-US" altLang="zh-CN" smtClean="0"/>
              <a:t>or </a:t>
            </a:r>
            <a:r>
              <a:rPr lang="en-US" altLang="zh-CN" b="1" smtClean="0">
                <a:solidFill>
                  <a:srgbClr val="3366FF"/>
                </a:solidFill>
              </a:rPr>
              <a:t>translation look-aside buffers </a:t>
            </a:r>
            <a:r>
              <a:rPr lang="en-US" altLang="zh-CN" smtClean="0"/>
              <a:t>(</a:t>
            </a:r>
            <a:r>
              <a:rPr lang="en-US" altLang="zh-CN" b="1" smtClean="0">
                <a:solidFill>
                  <a:srgbClr val="3366FF"/>
                </a:solidFill>
              </a:rPr>
              <a:t>TLBs</a:t>
            </a:r>
            <a:r>
              <a:rPr lang="en-US" altLang="zh-CN" smtClean="0"/>
              <a:t>)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/>
              <a:t>Implementation of Page Table (Cont.)</a:t>
            </a:r>
          </a:p>
        </p:txBody>
      </p:sp>
      <p:sp>
        <p:nvSpPr>
          <p:cNvPr id="911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163638" y="1316038"/>
            <a:ext cx="11706225" cy="5940425"/>
          </a:xfrm>
        </p:spPr>
        <p:txBody>
          <a:bodyPr/>
          <a:lstStyle/>
          <a:p>
            <a:r>
              <a:rPr lang="en-US" altLang="zh-CN" smtClean="0"/>
              <a:t>Some TLBs store</a:t>
            </a:r>
            <a:r>
              <a:rPr lang="en-US" altLang="zh-CN" b="1" smtClean="0"/>
              <a:t> </a:t>
            </a:r>
            <a:r>
              <a:rPr lang="en-US" altLang="zh-CN" b="1" smtClean="0">
                <a:solidFill>
                  <a:srgbClr val="3366FF"/>
                </a:solidFill>
              </a:rPr>
              <a:t>address-space identifiers </a:t>
            </a:r>
            <a:r>
              <a:rPr lang="en-US" altLang="zh-CN" smtClean="0"/>
              <a:t>(</a:t>
            </a:r>
            <a:r>
              <a:rPr lang="en-US" altLang="zh-CN" b="1" smtClean="0">
                <a:solidFill>
                  <a:srgbClr val="3366FF"/>
                </a:solidFill>
              </a:rPr>
              <a:t>ASIDs</a:t>
            </a:r>
            <a:r>
              <a:rPr lang="en-US" altLang="zh-CN" smtClean="0"/>
              <a:t>)</a:t>
            </a:r>
            <a:r>
              <a:rPr lang="en-US" altLang="zh-CN" b="1" smtClean="0">
                <a:solidFill>
                  <a:srgbClr val="3366FF"/>
                </a:solidFill>
              </a:rPr>
              <a:t> </a:t>
            </a:r>
            <a:r>
              <a:rPr lang="en-US" altLang="zh-CN" smtClean="0"/>
              <a:t>in each TLB entry – uniquely identifies each process to provide address-space protection for that process</a:t>
            </a:r>
          </a:p>
          <a:p>
            <a:pPr lvl="1"/>
            <a:r>
              <a:rPr lang="en-US" altLang="zh-CN" smtClean="0"/>
              <a:t>Otherwise need to flush at every context switch</a:t>
            </a:r>
          </a:p>
          <a:p>
            <a:endParaRPr lang="en-US" altLang="zh-CN" smtClean="0"/>
          </a:p>
          <a:p>
            <a:r>
              <a:rPr lang="en-US" altLang="zh-CN" smtClean="0"/>
              <a:t>TLBs typically small (64 to 1,024 entries)</a:t>
            </a:r>
          </a:p>
          <a:p>
            <a:endParaRPr lang="en-US" altLang="zh-CN" smtClean="0"/>
          </a:p>
          <a:p>
            <a:r>
              <a:rPr lang="en-US" altLang="zh-CN" smtClean="0"/>
              <a:t>On a TLB miss, value is loaded into the TLB for faster access next time</a:t>
            </a:r>
          </a:p>
          <a:p>
            <a:pPr lvl="1"/>
            <a:r>
              <a:rPr lang="en-US" altLang="zh-CN" smtClean="0"/>
              <a:t>Replacement policies must be considered</a:t>
            </a:r>
          </a:p>
          <a:p>
            <a:pPr lvl="1"/>
            <a:r>
              <a:rPr lang="en-US" altLang="zh-CN" smtClean="0"/>
              <a:t>Some entries can be</a:t>
            </a:r>
            <a:r>
              <a:rPr lang="en-US" altLang="zh-CN" b="1" smtClean="0">
                <a:solidFill>
                  <a:srgbClr val="3366FF"/>
                </a:solidFill>
              </a:rPr>
              <a:t> wired down </a:t>
            </a:r>
            <a:r>
              <a:rPr lang="en-US" altLang="zh-CN" smtClean="0"/>
              <a:t>for permanent fast access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2050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/>
              <a:t>Associative Memory</a:t>
            </a:r>
          </a:p>
        </p:txBody>
      </p:sp>
      <p:sp>
        <p:nvSpPr>
          <p:cNvPr id="93187" name="Rectangle 2051"/>
          <p:cNvSpPr>
            <a:spLocks noGrp="1" noChangeArrowheads="1"/>
          </p:cNvSpPr>
          <p:nvPr>
            <p:ph type="body" idx="1"/>
          </p:nvPr>
        </p:nvSpPr>
        <p:spPr>
          <a:xfrm>
            <a:off x="1143000" y="1741488"/>
            <a:ext cx="11028363" cy="5978525"/>
          </a:xfrm>
        </p:spPr>
        <p:txBody>
          <a:bodyPr/>
          <a:lstStyle/>
          <a:p>
            <a:r>
              <a:rPr lang="en-US" altLang="zh-CN" smtClean="0"/>
              <a:t>Associative memory – parallel search </a:t>
            </a:r>
          </a:p>
          <a:p>
            <a:endParaRPr lang="en-US" altLang="zh-CN" smtClean="0"/>
          </a:p>
          <a:p>
            <a:endParaRPr lang="en-US" altLang="zh-CN" smtClean="0"/>
          </a:p>
          <a:p>
            <a:endParaRPr lang="en-US" altLang="zh-CN" smtClean="0"/>
          </a:p>
          <a:p>
            <a:endParaRPr lang="en-US" altLang="zh-CN" smtClean="0"/>
          </a:p>
          <a:p>
            <a:endParaRPr lang="en-US" altLang="zh-CN" smtClean="0"/>
          </a:p>
          <a:p>
            <a:pPr>
              <a:buFont typeface="Monotype Sorts" pitchFamily="-84" charset="2"/>
              <a:buNone/>
            </a:pPr>
            <a:r>
              <a:rPr lang="en-US" altLang="zh-CN" smtClean="0"/>
              <a:t>	Address translation (p, d)</a:t>
            </a:r>
          </a:p>
          <a:p>
            <a:pPr marL="896938" lvl="1"/>
            <a:r>
              <a:rPr lang="en-US" altLang="zh-CN" smtClean="0"/>
              <a:t>If p is in associative register, get frame # out</a:t>
            </a:r>
          </a:p>
          <a:p>
            <a:pPr marL="896938" lvl="1"/>
            <a:r>
              <a:rPr lang="en-US" altLang="zh-CN" smtClean="0"/>
              <a:t>Otherwise get frame # from page table in memory</a:t>
            </a:r>
          </a:p>
          <a:p>
            <a:pPr marL="896938" lvl="1"/>
            <a:endParaRPr lang="en-US" altLang="zh-CN" smtClean="0"/>
          </a:p>
        </p:txBody>
      </p:sp>
      <p:grpSp>
        <p:nvGrpSpPr>
          <p:cNvPr id="93188" name="Group 1"/>
          <p:cNvGrpSpPr>
            <a:grpSpLocks/>
          </p:cNvGrpSpPr>
          <p:nvPr/>
        </p:nvGrpSpPr>
        <p:grpSpPr bwMode="auto">
          <a:xfrm>
            <a:off x="4475163" y="2824163"/>
            <a:ext cx="4457700" cy="2235200"/>
            <a:chOff x="4475163" y="2824421"/>
            <a:chExt cx="4457700" cy="2235200"/>
          </a:xfrm>
        </p:grpSpPr>
        <p:sp>
          <p:nvSpPr>
            <p:cNvPr id="93189" name="Rectangle 2052"/>
            <p:cNvSpPr>
              <a:spLocks noChangeArrowheads="1"/>
            </p:cNvSpPr>
            <p:nvPr/>
          </p:nvSpPr>
          <p:spPr bwMode="auto">
            <a:xfrm>
              <a:off x="4475163" y="3434021"/>
              <a:ext cx="4343400" cy="16256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lIns="130622" tIns="65311" rIns="130622" bIns="65311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endParaRPr lang="zh-CN" altLang="zh-CN"/>
            </a:p>
          </p:txBody>
        </p:sp>
        <p:sp>
          <p:nvSpPr>
            <p:cNvPr id="93190" name="Line 2053"/>
            <p:cNvSpPr>
              <a:spLocks noChangeShapeType="1"/>
            </p:cNvSpPr>
            <p:nvPr/>
          </p:nvSpPr>
          <p:spPr bwMode="auto">
            <a:xfrm>
              <a:off x="6646863" y="2824421"/>
              <a:ext cx="0" cy="22352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130622" tIns="65311" rIns="130622" bIns="65311" anchor="ctr"/>
            <a:lstStyle/>
            <a:p>
              <a:endParaRPr lang="en-US"/>
            </a:p>
          </p:txBody>
        </p:sp>
        <p:sp>
          <p:nvSpPr>
            <p:cNvPr id="93191" name="Line 2054"/>
            <p:cNvSpPr>
              <a:spLocks noChangeShapeType="1"/>
            </p:cNvSpPr>
            <p:nvPr/>
          </p:nvSpPr>
          <p:spPr bwMode="auto">
            <a:xfrm>
              <a:off x="4475163" y="3840421"/>
              <a:ext cx="43434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130622" tIns="65311" rIns="130622" bIns="65311" anchor="ctr"/>
            <a:lstStyle/>
            <a:p>
              <a:endParaRPr lang="en-US"/>
            </a:p>
          </p:txBody>
        </p:sp>
        <p:sp>
          <p:nvSpPr>
            <p:cNvPr id="93192" name="Line 2055"/>
            <p:cNvSpPr>
              <a:spLocks noChangeShapeType="1"/>
            </p:cNvSpPr>
            <p:nvPr/>
          </p:nvSpPr>
          <p:spPr bwMode="auto">
            <a:xfrm>
              <a:off x="4475163" y="4246821"/>
              <a:ext cx="43434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130622" tIns="65311" rIns="130622" bIns="65311" anchor="ctr"/>
            <a:lstStyle/>
            <a:p>
              <a:endParaRPr lang="en-US"/>
            </a:p>
          </p:txBody>
        </p:sp>
        <p:sp>
          <p:nvSpPr>
            <p:cNvPr id="93193" name="Line 2056"/>
            <p:cNvSpPr>
              <a:spLocks noChangeShapeType="1"/>
            </p:cNvSpPr>
            <p:nvPr/>
          </p:nvSpPr>
          <p:spPr bwMode="auto">
            <a:xfrm>
              <a:off x="4475163" y="4754821"/>
              <a:ext cx="43434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130622" tIns="65311" rIns="130622" bIns="65311" anchor="ctr"/>
            <a:lstStyle/>
            <a:p>
              <a:endParaRPr lang="en-US"/>
            </a:p>
          </p:txBody>
        </p:sp>
        <p:sp>
          <p:nvSpPr>
            <p:cNvPr id="93194" name="Rectangle 2057"/>
            <p:cNvSpPr>
              <a:spLocks noChangeArrowheads="1"/>
            </p:cNvSpPr>
            <p:nvPr/>
          </p:nvSpPr>
          <p:spPr bwMode="auto">
            <a:xfrm>
              <a:off x="4932363" y="2926021"/>
              <a:ext cx="1943100" cy="406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130622" tIns="65311" rIns="130622" bIns="65311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altLang="zh-CN" sz="2000">
                  <a:latin typeface="Helvetica" panose="020B0604020202020204" pitchFamily="34" charset="0"/>
                </a:rPr>
                <a:t>Page #</a:t>
              </a:r>
            </a:p>
          </p:txBody>
        </p:sp>
        <p:sp>
          <p:nvSpPr>
            <p:cNvPr id="93195" name="Rectangle 2058"/>
            <p:cNvSpPr>
              <a:spLocks noChangeArrowheads="1"/>
            </p:cNvSpPr>
            <p:nvPr/>
          </p:nvSpPr>
          <p:spPr bwMode="auto">
            <a:xfrm>
              <a:off x="6989763" y="2926021"/>
              <a:ext cx="1943100" cy="406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130622" tIns="65311" rIns="130622" bIns="65311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altLang="zh-CN" sz="2000">
                  <a:latin typeface="Helvetica" panose="020B0604020202020204" pitchFamily="34" charset="0"/>
                </a:rPr>
                <a:t>Frame #</a:t>
              </a:r>
            </a:p>
          </p:txBody>
        </p:sp>
      </p:grp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/>
              <a:t>Paging Hardware With TLB</a:t>
            </a:r>
            <a:endParaRPr lang="en-US" altLang="zh-CN" sz="3400" smtClean="0"/>
          </a:p>
        </p:txBody>
      </p:sp>
      <p:pic>
        <p:nvPicPr>
          <p:cNvPr id="95235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5500" y="1816100"/>
            <a:ext cx="9151938" cy="6148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/>
              <a:t>Effective Access Time</a:t>
            </a:r>
          </a:p>
        </p:txBody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09675" y="1739900"/>
            <a:ext cx="11618913" cy="5910263"/>
          </a:xfrm>
        </p:spPr>
        <p:txBody>
          <a:bodyPr/>
          <a:lstStyle/>
          <a:p>
            <a:pPr>
              <a:lnSpc>
                <a:spcPct val="90000"/>
              </a:lnSpc>
              <a:tabLst>
                <a:tab pos="2947988" algn="l"/>
                <a:tab pos="3668713" algn="l"/>
              </a:tabLst>
            </a:pPr>
            <a:r>
              <a:rPr lang="en-US" altLang="zh-CN" smtClean="0"/>
              <a:t>Associative Lookup = </a:t>
            </a:r>
            <a:r>
              <a:rPr lang="en-US" altLang="zh-CN" smtClean="0">
                <a:sym typeface="Symbol" panose="05050102010706020507" pitchFamily="18" charset="2"/>
              </a:rPr>
              <a:t> time unit</a:t>
            </a:r>
          </a:p>
          <a:p>
            <a:pPr lvl="1">
              <a:lnSpc>
                <a:spcPct val="90000"/>
              </a:lnSpc>
              <a:tabLst>
                <a:tab pos="2947988" algn="l"/>
                <a:tab pos="3668713" algn="l"/>
              </a:tabLst>
            </a:pPr>
            <a:r>
              <a:rPr lang="en-US" altLang="zh-CN" smtClean="0">
                <a:sym typeface="Symbol" panose="05050102010706020507" pitchFamily="18" charset="2"/>
              </a:rPr>
              <a:t>Can be &lt; 10% of memory access time</a:t>
            </a:r>
          </a:p>
          <a:p>
            <a:pPr>
              <a:lnSpc>
                <a:spcPct val="90000"/>
              </a:lnSpc>
              <a:buFont typeface="Monotype Sorts" pitchFamily="-84" charset="2"/>
              <a:buNone/>
              <a:tabLst>
                <a:tab pos="2947988" algn="l"/>
                <a:tab pos="3668713" algn="l"/>
              </a:tabLst>
            </a:pPr>
            <a:endParaRPr lang="en-US" altLang="zh-CN" smtClean="0">
              <a:sym typeface="Symbol" panose="05050102010706020507" pitchFamily="18" charset="2"/>
            </a:endParaRPr>
          </a:p>
          <a:p>
            <a:pPr>
              <a:lnSpc>
                <a:spcPct val="90000"/>
              </a:lnSpc>
              <a:tabLst>
                <a:tab pos="2947988" algn="l"/>
                <a:tab pos="3668713" algn="l"/>
              </a:tabLst>
            </a:pPr>
            <a:r>
              <a:rPr lang="en-US" altLang="zh-CN" smtClean="0">
                <a:sym typeface="Symbol" panose="05050102010706020507" pitchFamily="18" charset="2"/>
              </a:rPr>
              <a:t>Hit ratio = </a:t>
            </a:r>
          </a:p>
          <a:p>
            <a:pPr lvl="1">
              <a:lnSpc>
                <a:spcPct val="90000"/>
              </a:lnSpc>
              <a:tabLst>
                <a:tab pos="2947988" algn="l"/>
                <a:tab pos="3668713" algn="l"/>
              </a:tabLst>
            </a:pPr>
            <a:r>
              <a:rPr lang="en-US" altLang="zh-CN" smtClean="0">
                <a:sym typeface="Symbol" panose="05050102010706020507" pitchFamily="18" charset="2"/>
              </a:rPr>
              <a:t>Hit ratio – percentage of times that a page number is found in the associative registers; ratio related to number of associative registers</a:t>
            </a:r>
          </a:p>
          <a:p>
            <a:pPr>
              <a:lnSpc>
                <a:spcPct val="90000"/>
              </a:lnSpc>
              <a:buFont typeface="Monotype Sorts" pitchFamily="-84" charset="2"/>
              <a:buNone/>
              <a:tabLst>
                <a:tab pos="2947988" algn="l"/>
                <a:tab pos="3668713" algn="l"/>
              </a:tabLst>
            </a:pPr>
            <a:endParaRPr lang="en-US" altLang="zh-CN" smtClean="0">
              <a:sym typeface="Symbol" panose="05050102010706020507" pitchFamily="18" charset="2"/>
            </a:endParaRPr>
          </a:p>
          <a:p>
            <a:pPr>
              <a:lnSpc>
                <a:spcPct val="90000"/>
              </a:lnSpc>
              <a:tabLst>
                <a:tab pos="2947988" algn="l"/>
                <a:tab pos="3668713" algn="l"/>
              </a:tabLst>
            </a:pPr>
            <a:r>
              <a:rPr lang="en-US" altLang="zh-CN" smtClean="0">
                <a:sym typeface="Symbol" panose="05050102010706020507" pitchFamily="18" charset="2"/>
              </a:rPr>
              <a:t>Consider  = 80%,  = 20ns for TLB search, 100ns for memory access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/>
              <a:t>Effective Access Time (Cont.)</a:t>
            </a:r>
          </a:p>
        </p:txBody>
      </p:sp>
      <p:sp>
        <p:nvSpPr>
          <p:cNvPr id="993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09675" y="1739900"/>
            <a:ext cx="11618913" cy="5910263"/>
          </a:xfrm>
        </p:spPr>
        <p:txBody>
          <a:bodyPr/>
          <a:lstStyle/>
          <a:p>
            <a:pPr>
              <a:lnSpc>
                <a:spcPct val="90000"/>
              </a:lnSpc>
              <a:tabLst>
                <a:tab pos="2947988" algn="l"/>
                <a:tab pos="3668713" algn="l"/>
              </a:tabLst>
            </a:pPr>
            <a:r>
              <a:rPr lang="en-US" altLang="zh-CN" b="1" dirty="0" smtClean="0">
                <a:solidFill>
                  <a:srgbClr val="3366FF"/>
                </a:solidFill>
                <a:sym typeface="Symbol" panose="05050102010706020507" pitchFamily="18" charset="2"/>
              </a:rPr>
              <a:t>Effective Access Time</a:t>
            </a:r>
            <a:r>
              <a:rPr lang="en-US" altLang="zh-CN" dirty="0" smtClean="0">
                <a:solidFill>
                  <a:srgbClr val="3366FF"/>
                </a:solidFill>
                <a:sym typeface="Symbol" panose="05050102010706020507" pitchFamily="18" charset="2"/>
              </a:rPr>
              <a:t> </a:t>
            </a:r>
            <a:r>
              <a:rPr lang="en-US" altLang="zh-CN" dirty="0" smtClean="0">
                <a:sym typeface="Symbol" panose="05050102010706020507" pitchFamily="18" charset="2"/>
              </a:rPr>
              <a:t>(</a:t>
            </a:r>
            <a:r>
              <a:rPr lang="en-US" altLang="zh-CN" b="1" dirty="0" smtClean="0">
                <a:solidFill>
                  <a:srgbClr val="3366FF"/>
                </a:solidFill>
                <a:sym typeface="Symbol" panose="05050102010706020507" pitchFamily="18" charset="2"/>
              </a:rPr>
              <a:t>EAT</a:t>
            </a:r>
            <a:r>
              <a:rPr lang="en-US" altLang="zh-CN" dirty="0" smtClean="0">
                <a:sym typeface="Symbol" panose="05050102010706020507" pitchFamily="18" charset="2"/>
              </a:rPr>
              <a:t>)</a:t>
            </a:r>
          </a:p>
          <a:p>
            <a:pPr>
              <a:lnSpc>
                <a:spcPct val="90000"/>
              </a:lnSpc>
              <a:buFont typeface="Monotype Sorts" pitchFamily="-84" charset="2"/>
              <a:buNone/>
              <a:tabLst>
                <a:tab pos="2947988" algn="l"/>
                <a:tab pos="3668713" algn="l"/>
              </a:tabLst>
            </a:pPr>
            <a:r>
              <a:rPr lang="en-US" altLang="zh-CN" dirty="0" smtClean="0"/>
              <a:t>		EAT = (1 + </a:t>
            </a:r>
            <a:r>
              <a:rPr lang="en-US" altLang="zh-CN" dirty="0" smtClean="0">
                <a:sym typeface="Symbol" panose="05050102010706020507" pitchFamily="18" charset="2"/>
              </a:rPr>
              <a:t>)  + (2 + )(1 – )</a:t>
            </a:r>
          </a:p>
          <a:p>
            <a:pPr>
              <a:lnSpc>
                <a:spcPct val="90000"/>
              </a:lnSpc>
              <a:buFont typeface="Monotype Sorts" pitchFamily="-84" charset="2"/>
              <a:buNone/>
              <a:tabLst>
                <a:tab pos="2947988" algn="l"/>
                <a:tab pos="3668713" algn="l"/>
              </a:tabLst>
            </a:pPr>
            <a:r>
              <a:rPr lang="en-US" altLang="zh-CN" dirty="0" smtClean="0">
                <a:sym typeface="Symbol" panose="05050102010706020507" pitchFamily="18" charset="2"/>
              </a:rPr>
              <a:t>			= 2 +  – </a:t>
            </a:r>
          </a:p>
          <a:p>
            <a:pPr>
              <a:lnSpc>
                <a:spcPct val="90000"/>
              </a:lnSpc>
              <a:tabLst>
                <a:tab pos="2947988" algn="l"/>
                <a:tab pos="3668713" algn="l"/>
              </a:tabLst>
            </a:pPr>
            <a:endParaRPr lang="en-US" altLang="zh-CN" dirty="0" smtClean="0"/>
          </a:p>
          <a:p>
            <a:pPr>
              <a:lnSpc>
                <a:spcPct val="90000"/>
              </a:lnSpc>
              <a:tabLst>
                <a:tab pos="2947988" algn="l"/>
                <a:tab pos="3668713" algn="l"/>
              </a:tabLst>
            </a:pPr>
            <a:r>
              <a:rPr lang="en-US" altLang="zh-CN" dirty="0" smtClean="0"/>
              <a:t> </a:t>
            </a:r>
            <a:r>
              <a:rPr lang="en-US" altLang="zh-CN" dirty="0" smtClean="0">
                <a:sym typeface="Symbol" panose="05050102010706020507" pitchFamily="18" charset="2"/>
              </a:rPr>
              <a:t>Consider  = 80%,  = 20ns for TLB search, 100ns for memory access</a:t>
            </a:r>
          </a:p>
          <a:p>
            <a:pPr lvl="1">
              <a:lnSpc>
                <a:spcPct val="90000"/>
              </a:lnSpc>
              <a:tabLst>
                <a:tab pos="2947988" algn="l"/>
                <a:tab pos="3668713" algn="l"/>
              </a:tabLst>
            </a:pPr>
            <a:r>
              <a:rPr lang="en-US" altLang="zh-CN" dirty="0" smtClean="0">
                <a:sym typeface="Symbol" panose="05050102010706020507" pitchFamily="18" charset="2"/>
              </a:rPr>
              <a:t>EAT = 0.80 x </a:t>
            </a:r>
            <a:r>
              <a:rPr lang="en-US" altLang="zh-CN" dirty="0" smtClean="0">
                <a:sym typeface="Symbol" panose="05050102010706020507" pitchFamily="18" charset="2"/>
              </a:rPr>
              <a:t>1</a:t>
            </a:r>
            <a:r>
              <a:rPr lang="en-US" altLang="zh-CN" dirty="0" smtClean="0">
                <a:sym typeface="Symbol" panose="05050102010706020507" pitchFamily="18" charset="2"/>
              </a:rPr>
              <a:t>2</a:t>
            </a:r>
            <a:r>
              <a:rPr lang="en-US" altLang="zh-CN" dirty="0" smtClean="0">
                <a:sym typeface="Symbol" panose="05050102010706020507" pitchFamily="18" charset="2"/>
              </a:rPr>
              <a:t>0 </a:t>
            </a:r>
            <a:r>
              <a:rPr lang="en-US" altLang="zh-CN" dirty="0" smtClean="0">
                <a:sym typeface="Symbol" panose="05050102010706020507" pitchFamily="18" charset="2"/>
              </a:rPr>
              <a:t>+ 0.20 x </a:t>
            </a:r>
            <a:r>
              <a:rPr lang="en-US" altLang="zh-CN" dirty="0" smtClean="0">
                <a:sym typeface="Symbol" panose="05050102010706020507" pitchFamily="18" charset="2"/>
              </a:rPr>
              <a:t>2</a:t>
            </a:r>
            <a:r>
              <a:rPr lang="en-US" altLang="zh-CN" dirty="0" smtClean="0">
                <a:sym typeface="Symbol" panose="05050102010706020507" pitchFamily="18" charset="2"/>
              </a:rPr>
              <a:t>2</a:t>
            </a:r>
            <a:r>
              <a:rPr lang="en-US" altLang="zh-CN" dirty="0" smtClean="0">
                <a:sym typeface="Symbol" panose="05050102010706020507" pitchFamily="18" charset="2"/>
              </a:rPr>
              <a:t>0 </a:t>
            </a:r>
            <a:r>
              <a:rPr lang="en-US" altLang="zh-CN" dirty="0" smtClean="0">
                <a:sym typeface="Symbol" panose="05050102010706020507" pitchFamily="18" charset="2"/>
              </a:rPr>
              <a:t>= </a:t>
            </a:r>
            <a:r>
              <a:rPr lang="en-US" altLang="zh-CN" dirty="0" smtClean="0">
                <a:sym typeface="Symbol" panose="05050102010706020507" pitchFamily="18" charset="2"/>
              </a:rPr>
              <a:t>1</a:t>
            </a:r>
            <a:r>
              <a:rPr lang="en-US" altLang="zh-CN" dirty="0" smtClean="0">
                <a:sym typeface="Symbol" panose="05050102010706020507" pitchFamily="18" charset="2"/>
              </a:rPr>
              <a:t>4</a:t>
            </a:r>
            <a:r>
              <a:rPr lang="en-US" altLang="zh-CN" dirty="0" smtClean="0">
                <a:sym typeface="Symbol" panose="05050102010706020507" pitchFamily="18" charset="2"/>
              </a:rPr>
              <a:t>0ns</a:t>
            </a:r>
            <a:endParaRPr lang="en-US" altLang="zh-CN" dirty="0" smtClean="0">
              <a:sym typeface="Symbol" panose="05050102010706020507" pitchFamily="18" charset="2"/>
            </a:endParaRPr>
          </a:p>
          <a:p>
            <a:pPr lvl="1">
              <a:lnSpc>
                <a:spcPct val="90000"/>
              </a:lnSpc>
              <a:tabLst>
                <a:tab pos="2947988" algn="l"/>
                <a:tab pos="3668713" algn="l"/>
              </a:tabLst>
            </a:pPr>
            <a:endParaRPr lang="en-US" altLang="zh-CN" dirty="0" smtClean="0">
              <a:sym typeface="Symbol" panose="05050102010706020507" pitchFamily="18" charset="2"/>
            </a:endParaRPr>
          </a:p>
          <a:p>
            <a:pPr>
              <a:lnSpc>
                <a:spcPct val="90000"/>
              </a:lnSpc>
              <a:tabLst>
                <a:tab pos="2947988" algn="l"/>
                <a:tab pos="3668713" algn="l"/>
              </a:tabLst>
            </a:pPr>
            <a:r>
              <a:rPr lang="en-US" altLang="zh-CN" dirty="0" smtClean="0">
                <a:sym typeface="Symbol" panose="05050102010706020507" pitchFamily="18" charset="2"/>
              </a:rPr>
              <a:t>Consider more realistic hit ratio -&gt;   = 99%,  = 20ns for TLB search, 100ns for memory access</a:t>
            </a:r>
          </a:p>
          <a:p>
            <a:pPr lvl="1">
              <a:lnSpc>
                <a:spcPct val="90000"/>
              </a:lnSpc>
              <a:tabLst>
                <a:tab pos="2947988" algn="l"/>
                <a:tab pos="3668713" algn="l"/>
              </a:tabLst>
            </a:pPr>
            <a:r>
              <a:rPr lang="en-US" altLang="zh-CN" dirty="0" smtClean="0">
                <a:sym typeface="Symbol" panose="05050102010706020507" pitchFamily="18" charset="2"/>
              </a:rPr>
              <a:t>EAT = 0.99 x </a:t>
            </a:r>
            <a:r>
              <a:rPr lang="en-US" altLang="zh-CN" dirty="0" smtClean="0">
                <a:sym typeface="Symbol" panose="05050102010706020507" pitchFamily="18" charset="2"/>
              </a:rPr>
              <a:t>1</a:t>
            </a:r>
            <a:r>
              <a:rPr lang="en-US" altLang="zh-CN" dirty="0" smtClean="0">
                <a:sym typeface="Symbol" panose="05050102010706020507" pitchFamily="18" charset="2"/>
              </a:rPr>
              <a:t>2</a:t>
            </a:r>
            <a:r>
              <a:rPr lang="en-US" altLang="zh-CN" dirty="0" smtClean="0">
                <a:sym typeface="Symbol" panose="05050102010706020507" pitchFamily="18" charset="2"/>
              </a:rPr>
              <a:t>0 </a:t>
            </a:r>
            <a:r>
              <a:rPr lang="en-US" altLang="zh-CN" dirty="0" smtClean="0">
                <a:sym typeface="Symbol" panose="05050102010706020507" pitchFamily="18" charset="2"/>
              </a:rPr>
              <a:t>+ 0.01 x </a:t>
            </a:r>
            <a:r>
              <a:rPr lang="en-US" altLang="zh-CN" dirty="0" smtClean="0">
                <a:sym typeface="Symbol" panose="05050102010706020507" pitchFamily="18" charset="2"/>
              </a:rPr>
              <a:t>2</a:t>
            </a:r>
            <a:r>
              <a:rPr lang="en-US" altLang="zh-CN" dirty="0" smtClean="0">
                <a:sym typeface="Symbol" panose="05050102010706020507" pitchFamily="18" charset="2"/>
              </a:rPr>
              <a:t>2</a:t>
            </a:r>
            <a:r>
              <a:rPr lang="en-US" altLang="zh-CN" dirty="0" smtClean="0">
                <a:sym typeface="Symbol" panose="05050102010706020507" pitchFamily="18" charset="2"/>
              </a:rPr>
              <a:t>0 </a:t>
            </a:r>
            <a:r>
              <a:rPr lang="en-US" altLang="zh-CN" dirty="0" smtClean="0">
                <a:sym typeface="Symbol" panose="05050102010706020507" pitchFamily="18" charset="2"/>
              </a:rPr>
              <a:t>= </a:t>
            </a:r>
            <a:r>
              <a:rPr lang="en-US" altLang="zh-CN" dirty="0" smtClean="0">
                <a:sym typeface="Symbol" panose="05050102010706020507" pitchFamily="18" charset="2"/>
              </a:rPr>
              <a:t>1</a:t>
            </a:r>
            <a:r>
              <a:rPr lang="en-US" altLang="zh-CN" dirty="0" smtClean="0">
                <a:sym typeface="Symbol" panose="05050102010706020507" pitchFamily="18" charset="2"/>
              </a:rPr>
              <a:t>2</a:t>
            </a:r>
            <a:r>
              <a:rPr lang="en-US" altLang="zh-CN" dirty="0" smtClean="0">
                <a:sym typeface="Symbol" panose="05050102010706020507" pitchFamily="18" charset="2"/>
              </a:rPr>
              <a:t>1ns</a:t>
            </a:r>
            <a:endParaRPr lang="en-US" altLang="zh-CN" dirty="0" smtClean="0">
              <a:sym typeface="Symbol" panose="05050102010706020507" pitchFamily="18" charset="2"/>
            </a:endParaRPr>
          </a:p>
          <a:p>
            <a:pPr lvl="1">
              <a:lnSpc>
                <a:spcPct val="90000"/>
              </a:lnSpc>
              <a:tabLst>
                <a:tab pos="2947988" algn="l"/>
                <a:tab pos="3668713" algn="l"/>
              </a:tabLst>
            </a:pPr>
            <a:endParaRPr lang="en-US" altLang="zh-CN" dirty="0" smtClean="0">
              <a:sym typeface="Symbol" panose="05050102010706020507" pitchFamily="18" charset="2"/>
            </a:endParaRPr>
          </a:p>
          <a:p>
            <a:pPr>
              <a:lnSpc>
                <a:spcPct val="90000"/>
              </a:lnSpc>
              <a:buFont typeface="Monotype Sorts" pitchFamily="-84" charset="2"/>
              <a:buNone/>
              <a:tabLst>
                <a:tab pos="2947988" algn="l"/>
                <a:tab pos="3668713" algn="l"/>
              </a:tabLst>
            </a:pPr>
            <a:endParaRPr lang="en-US" altLang="zh-CN" dirty="0" smtClean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Rectangle 2050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/>
              <a:t>Memory Protection</a:t>
            </a:r>
          </a:p>
        </p:txBody>
      </p:sp>
      <p:sp>
        <p:nvSpPr>
          <p:cNvPr id="101379" name="Rectangle 2051"/>
          <p:cNvSpPr>
            <a:spLocks noGrp="1" noChangeArrowheads="1"/>
          </p:cNvSpPr>
          <p:nvPr>
            <p:ph type="body" idx="1"/>
          </p:nvPr>
        </p:nvSpPr>
        <p:spPr>
          <a:xfrm>
            <a:off x="1154113" y="1273175"/>
            <a:ext cx="11639550" cy="5959475"/>
          </a:xfrm>
        </p:spPr>
        <p:txBody>
          <a:bodyPr/>
          <a:lstStyle/>
          <a:p>
            <a:r>
              <a:rPr lang="en-US" altLang="zh-CN" smtClean="0"/>
              <a:t>Memory protection implemented by associating protection bit with each frame to indicate if read-only or read-write access is allowed</a:t>
            </a:r>
          </a:p>
          <a:p>
            <a:pPr lvl="1"/>
            <a:r>
              <a:rPr lang="en-US" altLang="zh-CN" smtClean="0"/>
              <a:t>Can also add more bits to indicate page execute-only, and so on</a:t>
            </a:r>
          </a:p>
          <a:p>
            <a:r>
              <a:rPr lang="en-US" altLang="zh-CN" b="1" smtClean="0">
                <a:solidFill>
                  <a:srgbClr val="3366FF"/>
                </a:solidFill>
              </a:rPr>
              <a:t>Valid-invalid</a:t>
            </a:r>
            <a:r>
              <a:rPr lang="en-US" altLang="zh-CN" smtClean="0">
                <a:solidFill>
                  <a:srgbClr val="3366FF"/>
                </a:solidFill>
              </a:rPr>
              <a:t> </a:t>
            </a:r>
            <a:r>
              <a:rPr lang="en-US" altLang="zh-CN" smtClean="0"/>
              <a:t>bit attached to each entry in the page table:</a:t>
            </a:r>
          </a:p>
          <a:p>
            <a:pPr lvl="1"/>
            <a:r>
              <a:rPr lang="ja-JP" altLang="en-US" smtClean="0"/>
              <a:t>“</a:t>
            </a:r>
            <a:r>
              <a:rPr lang="en-US" altLang="ja-JP" smtClean="0"/>
              <a:t>valid</a:t>
            </a:r>
            <a:r>
              <a:rPr lang="ja-JP" altLang="en-US" smtClean="0"/>
              <a:t>”</a:t>
            </a:r>
            <a:r>
              <a:rPr lang="en-US" altLang="ja-JP" smtClean="0"/>
              <a:t> indicates that the associated page is in the process</a:t>
            </a:r>
            <a:r>
              <a:rPr lang="ja-JP" altLang="en-US" smtClean="0"/>
              <a:t>’</a:t>
            </a:r>
            <a:r>
              <a:rPr lang="en-US" altLang="ja-JP" smtClean="0"/>
              <a:t> logical address space, and is thus a legal page</a:t>
            </a:r>
          </a:p>
          <a:p>
            <a:pPr lvl="1"/>
            <a:r>
              <a:rPr lang="ja-JP" altLang="en-US" smtClean="0"/>
              <a:t>“</a:t>
            </a:r>
            <a:r>
              <a:rPr lang="en-US" altLang="ja-JP" smtClean="0"/>
              <a:t>invalid</a:t>
            </a:r>
            <a:r>
              <a:rPr lang="ja-JP" altLang="en-US" smtClean="0"/>
              <a:t>”</a:t>
            </a:r>
            <a:r>
              <a:rPr lang="en-US" altLang="ja-JP" smtClean="0"/>
              <a:t> indicates that the page is not in the process</a:t>
            </a:r>
            <a:r>
              <a:rPr lang="ja-JP" altLang="en-US" smtClean="0"/>
              <a:t>’</a:t>
            </a:r>
            <a:r>
              <a:rPr lang="en-US" altLang="ja-JP" smtClean="0"/>
              <a:t> logical address space</a:t>
            </a:r>
          </a:p>
          <a:p>
            <a:pPr lvl="1"/>
            <a:r>
              <a:rPr lang="en-US" altLang="zh-CN" smtClean="0"/>
              <a:t>Or use </a:t>
            </a:r>
            <a:r>
              <a:rPr lang="en-US" altLang="zh-CN" b="1" smtClean="0">
                <a:solidFill>
                  <a:srgbClr val="3366FF"/>
                </a:solidFill>
              </a:rPr>
              <a:t>page-table length register </a:t>
            </a:r>
            <a:r>
              <a:rPr lang="en-US" altLang="zh-CN" smtClean="0"/>
              <a:t>(</a:t>
            </a:r>
            <a:r>
              <a:rPr lang="en-US" altLang="zh-CN" b="1" smtClean="0">
                <a:solidFill>
                  <a:srgbClr val="3366FF"/>
                </a:solidFill>
              </a:rPr>
              <a:t>PTLR</a:t>
            </a:r>
            <a:r>
              <a:rPr lang="en-US" altLang="zh-CN" smtClean="0"/>
              <a:t>)</a:t>
            </a:r>
          </a:p>
          <a:p>
            <a:r>
              <a:rPr lang="en-US" altLang="zh-CN" smtClean="0"/>
              <a:t>Any violations result in a trap to the kernel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/>
          <p:cNvSpPr>
            <a:spLocks noGrp="1" noChangeArrowheads="1"/>
          </p:cNvSpPr>
          <p:nvPr>
            <p:ph type="title"/>
          </p:nvPr>
        </p:nvSpPr>
        <p:spPr>
          <a:xfrm>
            <a:off x="1384300" y="0"/>
            <a:ext cx="11350625" cy="1204913"/>
          </a:xfrm>
        </p:spPr>
        <p:txBody>
          <a:bodyPr/>
          <a:lstStyle/>
          <a:p>
            <a:pPr eaLnBrk="1" hangingPunct="1"/>
            <a:r>
              <a:rPr lang="en-US" altLang="zh-CN" sz="4000" smtClean="0"/>
              <a:t>Valid (v) or Invalid (i) Bit In A Page Table</a:t>
            </a:r>
          </a:p>
        </p:txBody>
      </p:sp>
      <p:pic>
        <p:nvPicPr>
          <p:cNvPr id="103427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0838" y="1789113"/>
            <a:ext cx="8258175" cy="6370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/>
              <a:t>Shared Pages</a:t>
            </a:r>
          </a:p>
        </p:txBody>
      </p:sp>
      <p:sp>
        <p:nvSpPr>
          <p:cNvPr id="1054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143000" y="1390650"/>
            <a:ext cx="11633200" cy="5978525"/>
          </a:xfrm>
        </p:spPr>
        <p:txBody>
          <a:bodyPr/>
          <a:lstStyle/>
          <a:p>
            <a:r>
              <a:rPr lang="en-US" altLang="zh-CN" b="1" smtClean="0">
                <a:solidFill>
                  <a:srgbClr val="3366FF"/>
                </a:solidFill>
              </a:rPr>
              <a:t>Shared code</a:t>
            </a:r>
          </a:p>
          <a:p>
            <a:pPr lvl="1"/>
            <a:r>
              <a:rPr lang="en-US" altLang="zh-CN" smtClean="0"/>
              <a:t>One copy of read-only (</a:t>
            </a:r>
            <a:r>
              <a:rPr lang="en-US" altLang="zh-CN" b="1" smtClean="0">
                <a:solidFill>
                  <a:srgbClr val="3366FF"/>
                </a:solidFill>
              </a:rPr>
              <a:t>reentrant</a:t>
            </a:r>
            <a:r>
              <a:rPr lang="en-US" altLang="zh-CN" smtClean="0"/>
              <a:t>) code shared among processes (i.e., text editors, compilers, window systems)</a:t>
            </a:r>
          </a:p>
          <a:p>
            <a:pPr lvl="1"/>
            <a:r>
              <a:rPr lang="en-US" altLang="zh-CN" smtClean="0"/>
              <a:t>Similar to multiple threads sharing the same process space</a:t>
            </a:r>
          </a:p>
          <a:p>
            <a:pPr lvl="1"/>
            <a:r>
              <a:rPr lang="en-US" altLang="zh-CN" smtClean="0"/>
              <a:t>Also useful for interprocess communication if sharing of read-write pages is allowed</a:t>
            </a:r>
          </a:p>
          <a:p>
            <a:r>
              <a:rPr lang="en-US" altLang="zh-CN" b="1" smtClean="0">
                <a:solidFill>
                  <a:srgbClr val="3366FF"/>
                </a:solidFill>
              </a:rPr>
              <a:t>Private code and data</a:t>
            </a:r>
            <a:r>
              <a:rPr lang="en-US" altLang="zh-CN" smtClean="0">
                <a:solidFill>
                  <a:srgbClr val="3366FF"/>
                </a:solidFill>
              </a:rPr>
              <a:t> </a:t>
            </a:r>
          </a:p>
          <a:p>
            <a:pPr lvl="1"/>
            <a:r>
              <a:rPr lang="en-US" altLang="zh-CN" smtClean="0"/>
              <a:t>Each process keeps a separate copy of the code and data</a:t>
            </a:r>
          </a:p>
          <a:p>
            <a:pPr lvl="1"/>
            <a:r>
              <a:rPr lang="en-US" altLang="zh-CN" smtClean="0"/>
              <a:t>The pages for the private code and data can appear anywhere in the logical address space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6388" y="4065588"/>
            <a:ext cx="4910137" cy="4808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3" name="Rectangle 2"/>
          <p:cNvSpPr>
            <a:spLocks noGrp="1" noChangeArrowheads="1"/>
          </p:cNvSpPr>
          <p:nvPr>
            <p:ph type="title"/>
          </p:nvPr>
        </p:nvSpPr>
        <p:spPr>
          <a:xfrm>
            <a:off x="1898650" y="369888"/>
            <a:ext cx="9839325" cy="768350"/>
          </a:xfrm>
        </p:spPr>
        <p:txBody>
          <a:bodyPr/>
          <a:lstStyle/>
          <a:p>
            <a:pPr eaLnBrk="1" hangingPunct="1"/>
            <a:r>
              <a:rPr lang="en-US" altLang="zh-CN" smtClean="0"/>
              <a:t>Base and Limit Registers</a:t>
            </a:r>
          </a:p>
        </p:txBody>
      </p:sp>
      <p:sp>
        <p:nvSpPr>
          <p:cNvPr id="1536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143000" y="1652588"/>
            <a:ext cx="11028363" cy="2792412"/>
          </a:xfrm>
        </p:spPr>
        <p:txBody>
          <a:bodyPr/>
          <a:lstStyle/>
          <a:p>
            <a:r>
              <a:rPr lang="en-US" altLang="zh-CN" smtClean="0"/>
              <a:t>A pair of </a:t>
            </a:r>
            <a:r>
              <a:rPr lang="en-US" altLang="zh-CN" b="1" smtClean="0">
                <a:solidFill>
                  <a:srgbClr val="3366FF"/>
                </a:solidFill>
              </a:rPr>
              <a:t>base</a:t>
            </a:r>
            <a:r>
              <a:rPr lang="en-US" altLang="zh-CN" smtClean="0">
                <a:solidFill>
                  <a:srgbClr val="3366FF"/>
                </a:solidFill>
              </a:rPr>
              <a:t> </a:t>
            </a:r>
            <a:r>
              <a:rPr lang="en-US" altLang="zh-CN" smtClean="0"/>
              <a:t>and</a:t>
            </a:r>
            <a:r>
              <a:rPr lang="en-US" altLang="zh-CN" b="1" smtClean="0">
                <a:solidFill>
                  <a:srgbClr val="FF0000"/>
                </a:solidFill>
              </a:rPr>
              <a:t> </a:t>
            </a:r>
            <a:r>
              <a:rPr lang="en-US" altLang="zh-CN" b="1" smtClean="0">
                <a:solidFill>
                  <a:srgbClr val="3366FF"/>
                </a:solidFill>
              </a:rPr>
              <a:t>limit</a:t>
            </a:r>
            <a:r>
              <a:rPr lang="en-US" altLang="zh-CN" smtClean="0">
                <a:solidFill>
                  <a:srgbClr val="3366FF"/>
                </a:solidFill>
              </a:rPr>
              <a:t> </a:t>
            </a:r>
            <a:r>
              <a:rPr lang="en-US" altLang="zh-CN" b="1" smtClean="0">
                <a:solidFill>
                  <a:srgbClr val="3366FF"/>
                </a:solidFill>
              </a:rPr>
              <a:t>registers</a:t>
            </a:r>
            <a:r>
              <a:rPr lang="en-US" altLang="zh-CN" smtClean="0"/>
              <a:t> define the logical address space</a:t>
            </a:r>
          </a:p>
          <a:p>
            <a:r>
              <a:rPr lang="en-US" altLang="zh-CN" smtClean="0"/>
              <a:t>CPU must check every memory access generated in user mode to be sure it is between base and limit for that user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2"/>
          <p:cNvSpPr>
            <a:spLocks noGrp="1" noChangeArrowheads="1"/>
          </p:cNvSpPr>
          <p:nvPr>
            <p:ph type="title"/>
          </p:nvPr>
        </p:nvSpPr>
        <p:spPr>
          <a:xfrm>
            <a:off x="1474788" y="369888"/>
            <a:ext cx="11555412" cy="768350"/>
          </a:xfrm>
        </p:spPr>
        <p:txBody>
          <a:bodyPr/>
          <a:lstStyle/>
          <a:p>
            <a:pPr eaLnBrk="1" hangingPunct="1"/>
            <a:r>
              <a:rPr lang="en-US" altLang="zh-CN" smtClean="0"/>
              <a:t>Shared Pages Example</a:t>
            </a:r>
            <a:endParaRPr lang="en-US" altLang="zh-CN" sz="3400" smtClean="0"/>
          </a:p>
        </p:txBody>
      </p:sp>
      <p:pic>
        <p:nvPicPr>
          <p:cNvPr id="107523" name="Picture 4" descr="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8900" y="1346200"/>
            <a:ext cx="7832725" cy="701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1414463" y="369888"/>
            <a:ext cx="11615737" cy="768350"/>
          </a:xfrm>
        </p:spPr>
        <p:txBody>
          <a:bodyPr/>
          <a:lstStyle/>
          <a:p>
            <a:pPr eaLnBrk="1" hangingPunct="1"/>
            <a:r>
              <a:rPr lang="en-US" altLang="zh-CN" smtClean="0"/>
              <a:t>Chapter 8:  Memory Management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143000" y="1836738"/>
            <a:ext cx="11028363" cy="5978525"/>
          </a:xfrm>
        </p:spPr>
        <p:txBody>
          <a:bodyPr/>
          <a:lstStyle/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Background</a:t>
            </a:r>
          </a:p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Swapping </a:t>
            </a:r>
          </a:p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Contiguous Memory Allocation</a:t>
            </a:r>
          </a:p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Segmentation</a:t>
            </a:r>
          </a:p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Paging</a:t>
            </a:r>
          </a:p>
          <a:p>
            <a:r>
              <a:rPr lang="en-US" altLang="zh-CN" dirty="0" smtClean="0"/>
              <a:t>Structure of the Page Table</a:t>
            </a:r>
          </a:p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Example: The Intel 32 and 64-bit Architectures</a:t>
            </a:r>
          </a:p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Example: ARM Architecture</a:t>
            </a:r>
          </a:p>
        </p:txBody>
      </p:sp>
    </p:spTree>
    <p:extLst>
      <p:ext uri="{BB962C8B-B14F-4D97-AF65-F5344CB8AC3E}">
        <p14:creationId xmlns:p14="http://schemas.microsoft.com/office/powerpoint/2010/main" val="18774419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/>
              <a:t>Structure of the Page Table</a:t>
            </a:r>
          </a:p>
        </p:txBody>
      </p:sp>
      <p:sp>
        <p:nvSpPr>
          <p:cNvPr id="1095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143000" y="1836738"/>
            <a:ext cx="11028363" cy="5978525"/>
          </a:xfrm>
        </p:spPr>
        <p:txBody>
          <a:bodyPr/>
          <a:lstStyle/>
          <a:p>
            <a:r>
              <a:rPr lang="en-US" altLang="zh-CN" smtClean="0"/>
              <a:t>Memory structures for paging can get huge using straight-forward methods</a:t>
            </a:r>
          </a:p>
          <a:p>
            <a:pPr lvl="1"/>
            <a:r>
              <a:rPr lang="en-US" altLang="zh-CN" smtClean="0"/>
              <a:t>Consider a 32-bit logical address space as on modern computers</a:t>
            </a:r>
          </a:p>
          <a:p>
            <a:pPr lvl="1"/>
            <a:r>
              <a:rPr lang="en-US" altLang="zh-CN" smtClean="0"/>
              <a:t>Page size of 4 KB (2</a:t>
            </a:r>
            <a:r>
              <a:rPr lang="en-US" altLang="zh-CN" baseline="30000" smtClean="0"/>
              <a:t>12</a:t>
            </a:r>
            <a:r>
              <a:rPr lang="en-US" altLang="zh-CN" smtClean="0"/>
              <a:t>)</a:t>
            </a:r>
          </a:p>
          <a:p>
            <a:pPr lvl="1"/>
            <a:r>
              <a:rPr lang="en-US" altLang="zh-CN" smtClean="0"/>
              <a:t>Page table would have 1 million entries (2</a:t>
            </a:r>
            <a:r>
              <a:rPr lang="en-US" altLang="zh-CN" baseline="30000" smtClean="0"/>
              <a:t>32</a:t>
            </a:r>
            <a:r>
              <a:rPr lang="en-US" altLang="zh-CN" smtClean="0"/>
              <a:t> / 2</a:t>
            </a:r>
            <a:r>
              <a:rPr lang="en-US" altLang="zh-CN" baseline="30000" smtClean="0"/>
              <a:t>12</a:t>
            </a:r>
            <a:r>
              <a:rPr lang="en-US" altLang="zh-CN" smtClean="0"/>
              <a:t>)</a:t>
            </a:r>
          </a:p>
          <a:p>
            <a:pPr lvl="1"/>
            <a:r>
              <a:rPr lang="en-US" altLang="zh-CN" smtClean="0"/>
              <a:t>If each entry is 4 bytes -&gt; 4 MB of physical address space / memory for page table alone</a:t>
            </a:r>
          </a:p>
          <a:p>
            <a:pPr lvl="2"/>
            <a:r>
              <a:rPr lang="en-US" altLang="zh-CN" smtClean="0"/>
              <a:t>That amount of memory used to cost a lot</a:t>
            </a:r>
          </a:p>
          <a:p>
            <a:pPr lvl="2"/>
            <a:r>
              <a:rPr lang="en-US" altLang="zh-CN" smtClean="0"/>
              <a:t>Don</a:t>
            </a:r>
            <a:r>
              <a:rPr lang="ja-JP" altLang="en-US" smtClean="0"/>
              <a:t>’</a:t>
            </a:r>
            <a:r>
              <a:rPr lang="en-US" altLang="ja-JP" smtClean="0"/>
              <a:t>t want to allocate that contiguously in main memory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/>
              <a:t>Structure of the Page Table (Cont.)</a:t>
            </a:r>
          </a:p>
        </p:txBody>
      </p:sp>
      <p:sp>
        <p:nvSpPr>
          <p:cNvPr id="1116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143000" y="1836738"/>
            <a:ext cx="11028363" cy="5978525"/>
          </a:xfrm>
        </p:spPr>
        <p:txBody>
          <a:bodyPr/>
          <a:lstStyle/>
          <a:p>
            <a:r>
              <a:rPr lang="en-US" altLang="zh-CN" smtClean="0"/>
              <a:t>Hierarchical Paging</a:t>
            </a:r>
          </a:p>
          <a:p>
            <a:endParaRPr lang="en-US" altLang="zh-CN" smtClean="0"/>
          </a:p>
          <a:p>
            <a:r>
              <a:rPr lang="en-US" altLang="zh-CN" smtClean="0"/>
              <a:t>Hashed Page Tables</a:t>
            </a:r>
          </a:p>
          <a:p>
            <a:endParaRPr lang="en-US" altLang="zh-CN" smtClean="0"/>
          </a:p>
          <a:p>
            <a:r>
              <a:rPr lang="en-US" altLang="zh-CN" smtClean="0"/>
              <a:t>Inverted Page Tables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/>
              <a:t>Hierarchical Page Tables</a:t>
            </a:r>
          </a:p>
        </p:txBody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143000" y="1836738"/>
            <a:ext cx="11028363" cy="5978525"/>
          </a:xfrm>
        </p:spPr>
        <p:txBody>
          <a:bodyPr/>
          <a:lstStyle/>
          <a:p>
            <a:r>
              <a:rPr lang="en-US" altLang="zh-CN" smtClean="0"/>
              <a:t>Break up the logical address space into multiple page tables</a:t>
            </a:r>
          </a:p>
          <a:p>
            <a:endParaRPr lang="en-US" altLang="zh-CN" smtClean="0"/>
          </a:p>
          <a:p>
            <a:r>
              <a:rPr lang="en-US" altLang="zh-CN" smtClean="0"/>
              <a:t>A simple technique is a two-level page table</a:t>
            </a:r>
          </a:p>
          <a:p>
            <a:endParaRPr lang="en-US" altLang="zh-CN" smtClean="0"/>
          </a:p>
          <a:p>
            <a:r>
              <a:rPr lang="en-US" altLang="zh-CN" smtClean="0"/>
              <a:t>We then page the page table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/>
              <a:t>Two-Level Page-Table Scheme</a:t>
            </a:r>
            <a:endParaRPr lang="en-US" altLang="zh-CN" sz="3400" smtClean="0"/>
          </a:p>
        </p:txBody>
      </p:sp>
      <p:pic>
        <p:nvPicPr>
          <p:cNvPr id="115715" name="Picture 4" descr="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8388" y="1365250"/>
            <a:ext cx="7234237" cy="6799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Rectangle 2"/>
          <p:cNvSpPr>
            <a:spLocks noGrp="1" noChangeArrowheads="1"/>
          </p:cNvSpPr>
          <p:nvPr>
            <p:ph type="title"/>
          </p:nvPr>
        </p:nvSpPr>
        <p:spPr>
          <a:xfrm>
            <a:off x="1385888" y="369888"/>
            <a:ext cx="11644312" cy="768350"/>
          </a:xfrm>
        </p:spPr>
        <p:txBody>
          <a:bodyPr/>
          <a:lstStyle/>
          <a:p>
            <a:pPr eaLnBrk="1" hangingPunct="1"/>
            <a:r>
              <a:rPr lang="en-US" altLang="zh-CN" smtClean="0"/>
              <a:t>Two-Level Paging Example</a:t>
            </a:r>
          </a:p>
        </p:txBody>
      </p:sp>
      <p:sp>
        <p:nvSpPr>
          <p:cNvPr id="1177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33488" y="1970088"/>
            <a:ext cx="11710987" cy="575945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zh-CN" smtClean="0"/>
              <a:t>A logical address (on 32-bit machine with 4K page size) is divided into:</a:t>
            </a:r>
          </a:p>
          <a:p>
            <a:pPr marL="896938" lvl="1">
              <a:lnSpc>
                <a:spcPct val="90000"/>
              </a:lnSpc>
            </a:pPr>
            <a:r>
              <a:rPr lang="en-US" altLang="zh-CN" smtClean="0"/>
              <a:t>a page number consisting of 20 bits</a:t>
            </a:r>
          </a:p>
          <a:p>
            <a:pPr marL="896938" lvl="1">
              <a:lnSpc>
                <a:spcPct val="90000"/>
              </a:lnSpc>
            </a:pPr>
            <a:r>
              <a:rPr lang="en-US" altLang="zh-CN" smtClean="0"/>
              <a:t>a page offset consisting of 12 bits</a:t>
            </a:r>
          </a:p>
          <a:p>
            <a:pPr marL="896938" lvl="1">
              <a:lnSpc>
                <a:spcPct val="90000"/>
              </a:lnSpc>
            </a:pPr>
            <a:endParaRPr lang="en-US" altLang="zh-CN" sz="1100" smtClean="0"/>
          </a:p>
          <a:p>
            <a:pPr>
              <a:lnSpc>
                <a:spcPct val="90000"/>
              </a:lnSpc>
            </a:pPr>
            <a:r>
              <a:rPr lang="en-US" altLang="zh-CN" smtClean="0"/>
              <a:t>Since the page table is paged, the page number is further divided into:</a:t>
            </a:r>
          </a:p>
          <a:p>
            <a:pPr marL="896938" lvl="1">
              <a:lnSpc>
                <a:spcPct val="90000"/>
              </a:lnSpc>
            </a:pPr>
            <a:r>
              <a:rPr lang="en-US" altLang="zh-CN" smtClean="0"/>
              <a:t>a 10-bit page number </a:t>
            </a:r>
          </a:p>
          <a:p>
            <a:pPr marL="896938" lvl="1">
              <a:lnSpc>
                <a:spcPct val="90000"/>
              </a:lnSpc>
            </a:pPr>
            <a:r>
              <a:rPr lang="en-US" altLang="zh-CN" smtClean="0"/>
              <a:t>a 10-bit page offset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0" name="Rectangle 2"/>
          <p:cNvSpPr>
            <a:spLocks noGrp="1" noChangeArrowheads="1"/>
          </p:cNvSpPr>
          <p:nvPr>
            <p:ph type="title"/>
          </p:nvPr>
        </p:nvSpPr>
        <p:spPr>
          <a:xfrm>
            <a:off x="1385888" y="369888"/>
            <a:ext cx="11644312" cy="768350"/>
          </a:xfrm>
        </p:spPr>
        <p:txBody>
          <a:bodyPr/>
          <a:lstStyle/>
          <a:p>
            <a:pPr eaLnBrk="1" hangingPunct="1"/>
            <a:r>
              <a:rPr lang="en-US" altLang="zh-CN" smtClean="0"/>
              <a:t>Two-Level Paging Example (Cont.)</a:t>
            </a:r>
          </a:p>
        </p:txBody>
      </p:sp>
      <p:sp>
        <p:nvSpPr>
          <p:cNvPr id="1198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33488" y="1970088"/>
            <a:ext cx="11710987" cy="575945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zh-CN" smtClean="0"/>
              <a:t>Thus, a logical address is as follows:</a:t>
            </a:r>
            <a:br>
              <a:rPr lang="en-US" altLang="zh-CN" smtClean="0"/>
            </a:br>
            <a:r>
              <a:rPr lang="en-US" altLang="zh-CN" sz="2300" smtClean="0"/>
              <a:t/>
            </a:r>
            <a:br>
              <a:rPr lang="en-US" altLang="zh-CN" sz="2300" smtClean="0"/>
            </a:br>
            <a:r>
              <a:rPr lang="en-US" altLang="zh-CN" sz="2300" smtClean="0"/>
              <a:t/>
            </a:r>
            <a:br>
              <a:rPr lang="en-US" altLang="zh-CN" sz="2300" smtClean="0"/>
            </a:br>
            <a:r>
              <a:rPr lang="en-US" altLang="zh-CN" sz="2300" smtClean="0"/>
              <a:t/>
            </a:r>
            <a:br>
              <a:rPr lang="en-US" altLang="zh-CN" sz="2300" smtClean="0"/>
            </a:br>
            <a:r>
              <a:rPr lang="en-US" altLang="zh-CN" sz="2300" smtClean="0"/>
              <a:t/>
            </a:r>
            <a:br>
              <a:rPr lang="en-US" altLang="zh-CN" sz="2300" smtClean="0"/>
            </a:br>
            <a:r>
              <a:rPr lang="en-US" altLang="zh-CN" sz="2300" smtClean="0"/>
              <a:t/>
            </a:r>
            <a:br>
              <a:rPr lang="en-US" altLang="zh-CN" sz="2300" smtClean="0"/>
            </a:br>
            <a:r>
              <a:rPr lang="en-US" altLang="zh-CN" sz="2300" smtClean="0"/>
              <a:t/>
            </a:r>
            <a:br>
              <a:rPr lang="en-US" altLang="zh-CN" sz="2300" smtClean="0"/>
            </a:br>
            <a:r>
              <a:rPr lang="en-US" altLang="zh-CN" sz="2300" smtClean="0"/>
              <a:t/>
            </a:r>
            <a:br>
              <a:rPr lang="en-US" altLang="zh-CN" sz="2300" smtClean="0"/>
            </a:br>
            <a:endParaRPr lang="en-US" altLang="zh-CN" sz="2300" smtClean="0"/>
          </a:p>
          <a:p>
            <a:pPr>
              <a:lnSpc>
                <a:spcPct val="90000"/>
              </a:lnSpc>
            </a:pPr>
            <a:r>
              <a:rPr lang="en-US" altLang="zh-CN" smtClean="0"/>
              <a:t>where</a:t>
            </a:r>
            <a:r>
              <a:rPr lang="en-US" altLang="zh-CN" i="1" smtClean="0"/>
              <a:t> p</a:t>
            </a:r>
            <a:r>
              <a:rPr lang="en-US" altLang="zh-CN" i="1" baseline="-25000" smtClean="0"/>
              <a:t>1</a:t>
            </a:r>
            <a:r>
              <a:rPr lang="en-US" altLang="zh-CN" smtClean="0"/>
              <a:t> is an index into the outer page table, and </a:t>
            </a:r>
            <a:r>
              <a:rPr lang="en-US" altLang="zh-CN" i="1" smtClean="0"/>
              <a:t>p</a:t>
            </a:r>
            <a:r>
              <a:rPr lang="en-US" altLang="zh-CN" i="1" baseline="-25000" smtClean="0"/>
              <a:t>2</a:t>
            </a:r>
            <a:r>
              <a:rPr lang="en-US" altLang="zh-CN" smtClean="0"/>
              <a:t> is the displacement within the page of the inner page table</a:t>
            </a:r>
          </a:p>
          <a:p>
            <a:pPr>
              <a:lnSpc>
                <a:spcPct val="90000"/>
              </a:lnSpc>
            </a:pPr>
            <a:r>
              <a:rPr lang="en-US" altLang="zh-CN" smtClean="0"/>
              <a:t>Known as </a:t>
            </a:r>
            <a:r>
              <a:rPr lang="en-US" altLang="zh-CN" b="1" smtClean="0">
                <a:solidFill>
                  <a:srgbClr val="3366FF"/>
                </a:solidFill>
              </a:rPr>
              <a:t>forward-mapped page table</a:t>
            </a:r>
          </a:p>
        </p:txBody>
      </p:sp>
      <p:grpSp>
        <p:nvGrpSpPr>
          <p:cNvPr id="119812" name="Group 1"/>
          <p:cNvGrpSpPr>
            <a:grpSpLocks/>
          </p:cNvGrpSpPr>
          <p:nvPr/>
        </p:nvGrpSpPr>
        <p:grpSpPr bwMode="auto">
          <a:xfrm>
            <a:off x="2617788" y="2673350"/>
            <a:ext cx="6908800" cy="2270125"/>
            <a:chOff x="4600575" y="5632450"/>
            <a:chExt cx="4657725" cy="1530350"/>
          </a:xfrm>
        </p:grpSpPr>
        <p:sp>
          <p:nvSpPr>
            <p:cNvPr id="119813" name="Rectangle 4"/>
            <p:cNvSpPr>
              <a:spLocks noChangeArrowheads="1"/>
            </p:cNvSpPr>
            <p:nvPr/>
          </p:nvSpPr>
          <p:spPr bwMode="auto">
            <a:xfrm>
              <a:off x="4600575" y="6142038"/>
              <a:ext cx="4657725" cy="5842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lIns="130622" tIns="65311" rIns="130622" bIns="65311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endParaRPr lang="zh-CN" altLang="zh-CN"/>
            </a:p>
          </p:txBody>
        </p:sp>
        <p:sp>
          <p:nvSpPr>
            <p:cNvPr id="119814" name="Line 5"/>
            <p:cNvSpPr>
              <a:spLocks noChangeShapeType="1"/>
            </p:cNvSpPr>
            <p:nvPr/>
          </p:nvSpPr>
          <p:spPr bwMode="auto">
            <a:xfrm>
              <a:off x="5857875" y="6129338"/>
              <a:ext cx="0" cy="6096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130622" tIns="65311" rIns="130622" bIns="65311" anchor="ctr"/>
            <a:lstStyle/>
            <a:p>
              <a:endParaRPr lang="en-US"/>
            </a:p>
          </p:txBody>
        </p:sp>
        <p:sp>
          <p:nvSpPr>
            <p:cNvPr id="119815" name="Line 6"/>
            <p:cNvSpPr>
              <a:spLocks noChangeShapeType="1"/>
            </p:cNvSpPr>
            <p:nvPr/>
          </p:nvSpPr>
          <p:spPr bwMode="auto">
            <a:xfrm>
              <a:off x="7051675" y="5710238"/>
              <a:ext cx="0" cy="10160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130622" tIns="65311" rIns="130622" bIns="65311" anchor="ctr"/>
            <a:lstStyle/>
            <a:p>
              <a:endParaRPr lang="en-US"/>
            </a:p>
          </p:txBody>
        </p:sp>
        <p:sp>
          <p:nvSpPr>
            <p:cNvPr id="119816" name="Text Box 7"/>
            <p:cNvSpPr txBox="1">
              <a:spLocks noChangeArrowheads="1"/>
            </p:cNvSpPr>
            <p:nvPr/>
          </p:nvSpPr>
          <p:spPr bwMode="auto">
            <a:xfrm>
              <a:off x="4697413" y="5632450"/>
              <a:ext cx="1625600" cy="4079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130622" tIns="65311" rIns="130622" bIns="65311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zh-CN">
                  <a:latin typeface="Helvetica" panose="020B0604020202020204" pitchFamily="34" charset="0"/>
                </a:rPr>
                <a:t>page number</a:t>
              </a:r>
            </a:p>
          </p:txBody>
        </p:sp>
        <p:sp>
          <p:nvSpPr>
            <p:cNvPr id="119817" name="Text Box 8"/>
            <p:cNvSpPr txBox="1">
              <a:spLocks noChangeArrowheads="1"/>
            </p:cNvSpPr>
            <p:nvPr/>
          </p:nvSpPr>
          <p:spPr bwMode="auto">
            <a:xfrm>
              <a:off x="7442200" y="5649913"/>
              <a:ext cx="1403350" cy="4079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130622" tIns="65311" rIns="130622" bIns="65311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zh-CN">
                  <a:latin typeface="Helvetica" panose="020B0604020202020204" pitchFamily="34" charset="0"/>
                </a:rPr>
                <a:t>page offset</a:t>
              </a:r>
            </a:p>
          </p:txBody>
        </p:sp>
        <p:sp>
          <p:nvSpPr>
            <p:cNvPr id="119818" name="Text Box 9"/>
            <p:cNvSpPr txBox="1">
              <a:spLocks noChangeArrowheads="1"/>
            </p:cNvSpPr>
            <p:nvPr/>
          </p:nvSpPr>
          <p:spPr bwMode="auto">
            <a:xfrm>
              <a:off x="4953000" y="6243638"/>
              <a:ext cx="496888" cy="4095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130622" tIns="65311" rIns="130622" bIns="65311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zh-CN" i="1">
                  <a:latin typeface="Helvetica" panose="020B0604020202020204" pitchFamily="34" charset="0"/>
                </a:rPr>
                <a:t>p</a:t>
              </a:r>
              <a:r>
                <a:rPr lang="en-US" altLang="zh-CN" baseline="-25000">
                  <a:latin typeface="Helvetica" panose="020B0604020202020204" pitchFamily="34" charset="0"/>
                </a:rPr>
                <a:t>1</a:t>
              </a:r>
              <a:endParaRPr lang="en-US" altLang="zh-CN">
                <a:latin typeface="Helvetica" panose="020B0604020202020204" pitchFamily="34" charset="0"/>
              </a:endParaRPr>
            </a:p>
          </p:txBody>
        </p:sp>
        <p:sp>
          <p:nvSpPr>
            <p:cNvPr id="119819" name="Text Box 10"/>
            <p:cNvSpPr txBox="1">
              <a:spLocks noChangeArrowheads="1"/>
            </p:cNvSpPr>
            <p:nvPr/>
          </p:nvSpPr>
          <p:spPr bwMode="auto">
            <a:xfrm>
              <a:off x="6153150" y="6234113"/>
              <a:ext cx="498475" cy="4079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130622" tIns="65311" rIns="130622" bIns="65311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zh-CN" i="1">
                  <a:latin typeface="Helvetica" panose="020B0604020202020204" pitchFamily="34" charset="0"/>
                </a:rPr>
                <a:t>p</a:t>
              </a:r>
              <a:r>
                <a:rPr lang="en-US" altLang="zh-CN" baseline="-25000">
                  <a:latin typeface="Helvetica" panose="020B0604020202020204" pitchFamily="34" charset="0"/>
                </a:rPr>
                <a:t>2</a:t>
              </a:r>
              <a:endParaRPr lang="en-US" altLang="zh-CN">
                <a:latin typeface="Helvetica" panose="020B0604020202020204" pitchFamily="34" charset="0"/>
              </a:endParaRPr>
            </a:p>
          </p:txBody>
        </p:sp>
        <p:sp>
          <p:nvSpPr>
            <p:cNvPr id="119820" name="Text Box 11"/>
            <p:cNvSpPr txBox="1">
              <a:spLocks noChangeArrowheads="1"/>
            </p:cNvSpPr>
            <p:nvPr/>
          </p:nvSpPr>
          <p:spPr bwMode="auto">
            <a:xfrm>
              <a:off x="7624763" y="6284913"/>
              <a:ext cx="428625" cy="4079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130622" tIns="65311" rIns="130622" bIns="65311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zh-CN" i="1">
                  <a:latin typeface="Helvetica" panose="020B0604020202020204" pitchFamily="34" charset="0"/>
                </a:rPr>
                <a:t>d</a:t>
              </a:r>
              <a:endParaRPr lang="en-US" altLang="zh-CN">
                <a:latin typeface="Helvetica" panose="020B0604020202020204" pitchFamily="34" charset="0"/>
              </a:endParaRPr>
            </a:p>
          </p:txBody>
        </p:sp>
        <p:sp>
          <p:nvSpPr>
            <p:cNvPr id="119821" name="Text Box 12"/>
            <p:cNvSpPr txBox="1">
              <a:spLocks noChangeArrowheads="1"/>
            </p:cNvSpPr>
            <p:nvPr/>
          </p:nvSpPr>
          <p:spPr bwMode="auto">
            <a:xfrm>
              <a:off x="4900613" y="6808283"/>
              <a:ext cx="657225" cy="2756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30622" tIns="65311" rIns="130622" bIns="65311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zh-CN">
                  <a:latin typeface="Helvetica" panose="020B0604020202020204" pitchFamily="34" charset="0"/>
                </a:rPr>
                <a:t>10</a:t>
              </a:r>
            </a:p>
          </p:txBody>
        </p:sp>
        <p:sp>
          <p:nvSpPr>
            <p:cNvPr id="119822" name="Text Box 13"/>
            <p:cNvSpPr txBox="1">
              <a:spLocks noChangeArrowheads="1"/>
            </p:cNvSpPr>
            <p:nvPr/>
          </p:nvSpPr>
          <p:spPr bwMode="auto">
            <a:xfrm>
              <a:off x="6057900" y="6754813"/>
              <a:ext cx="657225" cy="4079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30622" tIns="65311" rIns="130622" bIns="65311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zh-CN">
                  <a:latin typeface="Helvetica" panose="020B0604020202020204" pitchFamily="34" charset="0"/>
                </a:rPr>
                <a:t>10</a:t>
              </a:r>
            </a:p>
          </p:txBody>
        </p:sp>
        <p:sp>
          <p:nvSpPr>
            <p:cNvPr id="119823" name="Text Box 14"/>
            <p:cNvSpPr txBox="1">
              <a:spLocks noChangeArrowheads="1"/>
            </p:cNvSpPr>
            <p:nvPr/>
          </p:nvSpPr>
          <p:spPr bwMode="auto">
            <a:xfrm>
              <a:off x="7658100" y="6820982"/>
              <a:ext cx="657225" cy="2756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30622" tIns="65311" rIns="130622" bIns="65311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zh-CN">
                  <a:latin typeface="Helvetica" panose="020B0604020202020204" pitchFamily="34" charset="0"/>
                </a:rPr>
                <a:t>12</a:t>
              </a:r>
            </a:p>
          </p:txBody>
        </p:sp>
      </p:grp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Rectangle 1026"/>
          <p:cNvSpPr>
            <a:spLocks noGrp="1" noChangeArrowheads="1"/>
          </p:cNvSpPr>
          <p:nvPr>
            <p:ph type="title"/>
          </p:nvPr>
        </p:nvSpPr>
        <p:spPr>
          <a:xfrm>
            <a:off x="1693863" y="369888"/>
            <a:ext cx="11336337" cy="768350"/>
          </a:xfrm>
        </p:spPr>
        <p:txBody>
          <a:bodyPr/>
          <a:lstStyle/>
          <a:p>
            <a:pPr eaLnBrk="1" hangingPunct="1"/>
            <a:r>
              <a:rPr lang="en-US" altLang="zh-CN" smtClean="0"/>
              <a:t>Address-Translation Scheme</a:t>
            </a:r>
            <a:endParaRPr lang="en-US" altLang="zh-CN" sz="3400" smtClean="0"/>
          </a:p>
        </p:txBody>
      </p:sp>
      <p:pic>
        <p:nvPicPr>
          <p:cNvPr id="121859" name="Picture 103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5913" y="2330450"/>
            <a:ext cx="10647362" cy="3992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64-bit Logical Address Space</a:t>
            </a:r>
          </a:p>
        </p:txBody>
      </p:sp>
      <p:sp>
        <p:nvSpPr>
          <p:cNvPr id="12390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mtClean="0"/>
              <a:t>Even two-level paging scheme not sufficient</a:t>
            </a:r>
          </a:p>
          <a:p>
            <a:r>
              <a:rPr lang="en-US" altLang="zh-CN" smtClean="0"/>
              <a:t>If page size is 4 KB (2</a:t>
            </a:r>
            <a:r>
              <a:rPr lang="en-US" altLang="zh-CN" baseline="30000" smtClean="0"/>
              <a:t>12</a:t>
            </a:r>
            <a:r>
              <a:rPr lang="en-US" altLang="zh-CN" smtClean="0"/>
              <a:t>)</a:t>
            </a:r>
          </a:p>
          <a:p>
            <a:pPr lvl="1"/>
            <a:r>
              <a:rPr lang="en-US" altLang="zh-CN" smtClean="0"/>
              <a:t>Then page table has 2</a:t>
            </a:r>
            <a:r>
              <a:rPr lang="en-US" altLang="zh-CN" baseline="30000" smtClean="0"/>
              <a:t>52</a:t>
            </a:r>
            <a:r>
              <a:rPr lang="en-US" altLang="zh-CN" smtClean="0"/>
              <a:t> entries</a:t>
            </a:r>
          </a:p>
          <a:p>
            <a:pPr lvl="1"/>
            <a:r>
              <a:rPr lang="en-US" altLang="zh-CN" smtClean="0"/>
              <a:t>If two level scheme, inner page tables could be 2</a:t>
            </a:r>
            <a:r>
              <a:rPr lang="en-US" altLang="zh-CN" baseline="30000" smtClean="0"/>
              <a:t>10</a:t>
            </a:r>
            <a:r>
              <a:rPr lang="en-US" altLang="zh-CN" smtClean="0"/>
              <a:t> 4-byte entries</a:t>
            </a:r>
          </a:p>
          <a:p>
            <a:pPr lvl="1"/>
            <a:r>
              <a:rPr lang="en-US" altLang="zh-CN" smtClean="0"/>
              <a:t>Address would look like</a:t>
            </a:r>
          </a:p>
        </p:txBody>
      </p:sp>
      <p:grpSp>
        <p:nvGrpSpPr>
          <p:cNvPr id="123908" name="Group 1"/>
          <p:cNvGrpSpPr>
            <a:grpSpLocks/>
          </p:cNvGrpSpPr>
          <p:nvPr/>
        </p:nvGrpSpPr>
        <p:grpSpPr bwMode="auto">
          <a:xfrm>
            <a:off x="2660650" y="5476875"/>
            <a:ext cx="7296150" cy="2295525"/>
            <a:chOff x="3213100" y="3659188"/>
            <a:chExt cx="4810125" cy="1512887"/>
          </a:xfrm>
        </p:grpSpPr>
        <p:sp>
          <p:nvSpPr>
            <p:cNvPr id="123909" name="Rectangle 4"/>
            <p:cNvSpPr>
              <a:spLocks noChangeArrowheads="1"/>
            </p:cNvSpPr>
            <p:nvPr/>
          </p:nvSpPr>
          <p:spPr bwMode="auto">
            <a:xfrm>
              <a:off x="3365500" y="4151313"/>
              <a:ext cx="4657725" cy="5842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lIns="130622" tIns="65311" rIns="130622" bIns="65311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endParaRPr lang="zh-CN" altLang="zh-CN"/>
            </a:p>
          </p:txBody>
        </p:sp>
        <p:sp>
          <p:nvSpPr>
            <p:cNvPr id="123910" name="Line 5"/>
            <p:cNvSpPr>
              <a:spLocks noChangeShapeType="1"/>
            </p:cNvSpPr>
            <p:nvPr/>
          </p:nvSpPr>
          <p:spPr bwMode="auto">
            <a:xfrm>
              <a:off x="4622800" y="4138613"/>
              <a:ext cx="0" cy="6096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130622" tIns="65311" rIns="130622" bIns="65311" anchor="ctr"/>
            <a:lstStyle/>
            <a:p>
              <a:endParaRPr lang="en-US"/>
            </a:p>
          </p:txBody>
        </p:sp>
        <p:sp>
          <p:nvSpPr>
            <p:cNvPr id="123911" name="Line 6"/>
            <p:cNvSpPr>
              <a:spLocks noChangeShapeType="1"/>
            </p:cNvSpPr>
            <p:nvPr/>
          </p:nvSpPr>
          <p:spPr bwMode="auto">
            <a:xfrm>
              <a:off x="5816600" y="3719513"/>
              <a:ext cx="0" cy="10160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130622" tIns="65311" rIns="130622" bIns="65311" anchor="ctr"/>
            <a:lstStyle/>
            <a:p>
              <a:endParaRPr lang="en-US"/>
            </a:p>
          </p:txBody>
        </p:sp>
        <p:sp>
          <p:nvSpPr>
            <p:cNvPr id="123912" name="Text Box 7"/>
            <p:cNvSpPr txBox="1">
              <a:spLocks noChangeArrowheads="1"/>
            </p:cNvSpPr>
            <p:nvPr/>
          </p:nvSpPr>
          <p:spPr bwMode="auto">
            <a:xfrm>
              <a:off x="3213100" y="3663950"/>
              <a:ext cx="1366838" cy="4095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130622" tIns="65311" rIns="130622" bIns="65311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zh-CN">
                  <a:latin typeface="Helvetica" panose="020B0604020202020204" pitchFamily="34" charset="0"/>
                </a:rPr>
                <a:t>outer page</a:t>
              </a:r>
            </a:p>
          </p:txBody>
        </p:sp>
        <p:sp>
          <p:nvSpPr>
            <p:cNvPr id="123913" name="Text Box 8"/>
            <p:cNvSpPr txBox="1">
              <a:spLocks noChangeArrowheads="1"/>
            </p:cNvSpPr>
            <p:nvPr/>
          </p:nvSpPr>
          <p:spPr bwMode="auto">
            <a:xfrm>
              <a:off x="6207125" y="3659188"/>
              <a:ext cx="1403350" cy="4079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130622" tIns="65311" rIns="130622" bIns="65311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zh-CN">
                  <a:latin typeface="Helvetica" panose="020B0604020202020204" pitchFamily="34" charset="0"/>
                </a:rPr>
                <a:t>page offset</a:t>
              </a:r>
            </a:p>
          </p:txBody>
        </p:sp>
        <p:sp>
          <p:nvSpPr>
            <p:cNvPr id="123914" name="Text Box 9"/>
            <p:cNvSpPr txBox="1">
              <a:spLocks noChangeArrowheads="1"/>
            </p:cNvSpPr>
            <p:nvPr/>
          </p:nvSpPr>
          <p:spPr bwMode="auto">
            <a:xfrm>
              <a:off x="3716338" y="4252913"/>
              <a:ext cx="498475" cy="4095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130622" tIns="65311" rIns="130622" bIns="65311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zh-CN" i="1">
                  <a:latin typeface="Helvetica" panose="020B0604020202020204" pitchFamily="34" charset="0"/>
                </a:rPr>
                <a:t>p</a:t>
              </a:r>
              <a:r>
                <a:rPr lang="en-US" altLang="zh-CN" baseline="-25000">
                  <a:latin typeface="Helvetica" panose="020B0604020202020204" pitchFamily="34" charset="0"/>
                </a:rPr>
                <a:t>1</a:t>
              </a:r>
              <a:endParaRPr lang="en-US" altLang="zh-CN">
                <a:latin typeface="Helvetica" panose="020B0604020202020204" pitchFamily="34" charset="0"/>
              </a:endParaRPr>
            </a:p>
          </p:txBody>
        </p:sp>
        <p:sp>
          <p:nvSpPr>
            <p:cNvPr id="123915" name="Text Box 10"/>
            <p:cNvSpPr txBox="1">
              <a:spLocks noChangeArrowheads="1"/>
            </p:cNvSpPr>
            <p:nvPr/>
          </p:nvSpPr>
          <p:spPr bwMode="auto">
            <a:xfrm>
              <a:off x="4918075" y="4243388"/>
              <a:ext cx="498475" cy="4079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130622" tIns="65311" rIns="130622" bIns="65311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zh-CN" i="1">
                  <a:latin typeface="Helvetica" panose="020B0604020202020204" pitchFamily="34" charset="0"/>
                </a:rPr>
                <a:t>p</a:t>
              </a:r>
              <a:r>
                <a:rPr lang="en-US" altLang="zh-CN" baseline="-25000">
                  <a:latin typeface="Helvetica" panose="020B0604020202020204" pitchFamily="34" charset="0"/>
                </a:rPr>
                <a:t>2</a:t>
              </a:r>
              <a:endParaRPr lang="en-US" altLang="zh-CN">
                <a:latin typeface="Helvetica" panose="020B0604020202020204" pitchFamily="34" charset="0"/>
              </a:endParaRPr>
            </a:p>
          </p:txBody>
        </p:sp>
        <p:sp>
          <p:nvSpPr>
            <p:cNvPr id="123916" name="Text Box 11"/>
            <p:cNvSpPr txBox="1">
              <a:spLocks noChangeArrowheads="1"/>
            </p:cNvSpPr>
            <p:nvPr/>
          </p:nvSpPr>
          <p:spPr bwMode="auto">
            <a:xfrm>
              <a:off x="6389688" y="4294188"/>
              <a:ext cx="428625" cy="4079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130622" tIns="65311" rIns="130622" bIns="65311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zh-CN" i="1">
                  <a:latin typeface="Helvetica" panose="020B0604020202020204" pitchFamily="34" charset="0"/>
                </a:rPr>
                <a:t>d</a:t>
              </a:r>
              <a:endParaRPr lang="en-US" altLang="zh-CN">
                <a:latin typeface="Helvetica" panose="020B0604020202020204" pitchFamily="34" charset="0"/>
              </a:endParaRPr>
            </a:p>
          </p:txBody>
        </p:sp>
        <p:sp>
          <p:nvSpPr>
            <p:cNvPr id="123917" name="Text Box 12"/>
            <p:cNvSpPr txBox="1">
              <a:spLocks noChangeArrowheads="1"/>
            </p:cNvSpPr>
            <p:nvPr/>
          </p:nvSpPr>
          <p:spPr bwMode="auto">
            <a:xfrm>
              <a:off x="3665538" y="4751388"/>
              <a:ext cx="657225" cy="4079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30622" tIns="65311" rIns="130622" bIns="65311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zh-CN">
                  <a:latin typeface="Helvetica" panose="020B0604020202020204" pitchFamily="34" charset="0"/>
                </a:rPr>
                <a:t>42</a:t>
              </a:r>
            </a:p>
          </p:txBody>
        </p:sp>
        <p:sp>
          <p:nvSpPr>
            <p:cNvPr id="123918" name="Text Box 13"/>
            <p:cNvSpPr txBox="1">
              <a:spLocks noChangeArrowheads="1"/>
            </p:cNvSpPr>
            <p:nvPr/>
          </p:nvSpPr>
          <p:spPr bwMode="auto">
            <a:xfrm>
              <a:off x="4822825" y="4764088"/>
              <a:ext cx="657225" cy="4079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30622" tIns="65311" rIns="130622" bIns="65311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zh-CN">
                  <a:latin typeface="Helvetica" panose="020B0604020202020204" pitchFamily="34" charset="0"/>
                </a:rPr>
                <a:t>10</a:t>
              </a:r>
            </a:p>
          </p:txBody>
        </p:sp>
        <p:sp>
          <p:nvSpPr>
            <p:cNvPr id="123919" name="Text Box 14"/>
            <p:cNvSpPr txBox="1">
              <a:spLocks noChangeArrowheads="1"/>
            </p:cNvSpPr>
            <p:nvPr/>
          </p:nvSpPr>
          <p:spPr bwMode="auto">
            <a:xfrm>
              <a:off x="6423025" y="4764088"/>
              <a:ext cx="657225" cy="4079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30622" tIns="65311" rIns="130622" bIns="65311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zh-CN">
                  <a:latin typeface="Helvetica" panose="020B0604020202020204" pitchFamily="34" charset="0"/>
                </a:rPr>
                <a:t>12</a:t>
              </a:r>
            </a:p>
          </p:txBody>
        </p:sp>
        <p:sp>
          <p:nvSpPr>
            <p:cNvPr id="123920" name="Text Box 7"/>
            <p:cNvSpPr txBox="1">
              <a:spLocks noChangeArrowheads="1"/>
            </p:cNvSpPr>
            <p:nvPr/>
          </p:nvSpPr>
          <p:spPr bwMode="auto">
            <a:xfrm>
              <a:off x="4527550" y="3667125"/>
              <a:ext cx="1354138" cy="4095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130622" tIns="65311" rIns="130622" bIns="65311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zh-CN">
                  <a:latin typeface="Helvetica" panose="020B0604020202020204" pitchFamily="34" charset="0"/>
                </a:rPr>
                <a:t>inner page</a:t>
              </a:r>
            </a:p>
          </p:txBody>
        </p:sp>
      </p:grp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>
          <a:xfrm>
            <a:off x="685800" y="369888"/>
            <a:ext cx="12344400" cy="1562100"/>
          </a:xfrm>
        </p:spPr>
        <p:txBody>
          <a:bodyPr/>
          <a:lstStyle/>
          <a:p>
            <a:r>
              <a:rPr lang="en-US" altLang="zh-CN" sz="4400" smtClean="0"/>
              <a:t>Hardware Address Protection with Base and Limit Registers</a:t>
            </a:r>
          </a:p>
        </p:txBody>
      </p:sp>
      <p:pic>
        <p:nvPicPr>
          <p:cNvPr id="17411" name="Content Placeholder 4" descr="8.02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2790" b="-12790"/>
          <a:stretch>
            <a:fillRect/>
          </a:stretch>
        </p:blipFill>
        <p:spPr>
          <a:xfrm>
            <a:off x="2197100" y="2357438"/>
            <a:ext cx="10033000" cy="4910137"/>
          </a:xfr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3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64-bit Logical Address Space (Cont.)</a:t>
            </a:r>
          </a:p>
        </p:txBody>
      </p:sp>
      <p:sp>
        <p:nvSpPr>
          <p:cNvPr id="12493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en-US" altLang="zh-CN" smtClean="0"/>
          </a:p>
          <a:p>
            <a:pPr lvl="1"/>
            <a:endParaRPr lang="en-US" altLang="zh-CN" smtClean="0"/>
          </a:p>
          <a:p>
            <a:pPr lvl="1"/>
            <a:endParaRPr lang="en-US" altLang="zh-CN" smtClean="0"/>
          </a:p>
          <a:p>
            <a:pPr lvl="1"/>
            <a:endParaRPr lang="en-US" altLang="zh-CN" smtClean="0"/>
          </a:p>
          <a:p>
            <a:pPr lvl="1"/>
            <a:r>
              <a:rPr lang="en-US" altLang="zh-CN" smtClean="0"/>
              <a:t>Outer page table has 2</a:t>
            </a:r>
            <a:r>
              <a:rPr lang="en-US" altLang="zh-CN" baseline="30000" smtClean="0"/>
              <a:t>42</a:t>
            </a:r>
            <a:r>
              <a:rPr lang="en-US" altLang="zh-CN" smtClean="0"/>
              <a:t> entries or 2</a:t>
            </a:r>
            <a:r>
              <a:rPr lang="en-US" altLang="zh-CN" baseline="30000" smtClean="0"/>
              <a:t>44</a:t>
            </a:r>
            <a:r>
              <a:rPr lang="en-US" altLang="zh-CN" smtClean="0"/>
              <a:t> bytes</a:t>
            </a:r>
          </a:p>
          <a:p>
            <a:pPr lvl="1"/>
            <a:r>
              <a:rPr lang="en-US" altLang="zh-CN" smtClean="0"/>
              <a:t>One solution is to add a 2</a:t>
            </a:r>
            <a:r>
              <a:rPr lang="en-US" altLang="zh-CN" baseline="30000" smtClean="0"/>
              <a:t>nd</a:t>
            </a:r>
            <a:r>
              <a:rPr lang="en-US" altLang="zh-CN" smtClean="0"/>
              <a:t> outer page table</a:t>
            </a:r>
          </a:p>
          <a:p>
            <a:pPr lvl="1"/>
            <a:r>
              <a:rPr lang="en-US" altLang="zh-CN" smtClean="0"/>
              <a:t>But in the following example the 2</a:t>
            </a:r>
            <a:r>
              <a:rPr lang="en-US" altLang="zh-CN" baseline="30000" smtClean="0"/>
              <a:t>nd</a:t>
            </a:r>
            <a:r>
              <a:rPr lang="en-US" altLang="zh-CN" smtClean="0"/>
              <a:t> outer page table is still 2</a:t>
            </a:r>
            <a:r>
              <a:rPr lang="en-US" altLang="zh-CN" baseline="30000" smtClean="0"/>
              <a:t>34</a:t>
            </a:r>
            <a:r>
              <a:rPr lang="en-US" altLang="zh-CN" smtClean="0"/>
              <a:t> bytes in size</a:t>
            </a:r>
          </a:p>
          <a:p>
            <a:pPr lvl="2"/>
            <a:r>
              <a:rPr lang="en-US" altLang="zh-CN" smtClean="0"/>
              <a:t>And possibly 4 memory access to get to one physical memory location</a:t>
            </a:r>
          </a:p>
          <a:p>
            <a:pPr lvl="1"/>
            <a:endParaRPr lang="en-US" altLang="zh-CN" smtClean="0"/>
          </a:p>
        </p:txBody>
      </p:sp>
      <p:grpSp>
        <p:nvGrpSpPr>
          <p:cNvPr id="124932" name="Group 1"/>
          <p:cNvGrpSpPr>
            <a:grpSpLocks/>
          </p:cNvGrpSpPr>
          <p:nvPr/>
        </p:nvGrpSpPr>
        <p:grpSpPr bwMode="auto">
          <a:xfrm>
            <a:off x="2098675" y="1500188"/>
            <a:ext cx="7600950" cy="2390775"/>
            <a:chOff x="3213100" y="3659188"/>
            <a:chExt cx="4810125" cy="1512887"/>
          </a:xfrm>
        </p:grpSpPr>
        <p:sp>
          <p:nvSpPr>
            <p:cNvPr id="124933" name="Rectangle 4"/>
            <p:cNvSpPr>
              <a:spLocks noChangeArrowheads="1"/>
            </p:cNvSpPr>
            <p:nvPr/>
          </p:nvSpPr>
          <p:spPr bwMode="auto">
            <a:xfrm>
              <a:off x="3365500" y="4151313"/>
              <a:ext cx="4657725" cy="5842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lIns="130622" tIns="65311" rIns="130622" bIns="65311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endParaRPr lang="zh-CN" altLang="zh-CN"/>
            </a:p>
          </p:txBody>
        </p:sp>
        <p:sp>
          <p:nvSpPr>
            <p:cNvPr id="124934" name="Line 5"/>
            <p:cNvSpPr>
              <a:spLocks noChangeShapeType="1"/>
            </p:cNvSpPr>
            <p:nvPr/>
          </p:nvSpPr>
          <p:spPr bwMode="auto">
            <a:xfrm>
              <a:off x="4622800" y="4138613"/>
              <a:ext cx="0" cy="6096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130622" tIns="65311" rIns="130622" bIns="65311" anchor="ctr"/>
            <a:lstStyle/>
            <a:p>
              <a:endParaRPr lang="en-US"/>
            </a:p>
          </p:txBody>
        </p:sp>
        <p:sp>
          <p:nvSpPr>
            <p:cNvPr id="124935" name="Line 6"/>
            <p:cNvSpPr>
              <a:spLocks noChangeShapeType="1"/>
            </p:cNvSpPr>
            <p:nvPr/>
          </p:nvSpPr>
          <p:spPr bwMode="auto">
            <a:xfrm>
              <a:off x="5816600" y="3719513"/>
              <a:ext cx="0" cy="10160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130622" tIns="65311" rIns="130622" bIns="65311" anchor="ctr"/>
            <a:lstStyle/>
            <a:p>
              <a:endParaRPr lang="en-US"/>
            </a:p>
          </p:txBody>
        </p:sp>
        <p:sp>
          <p:nvSpPr>
            <p:cNvPr id="124936" name="Text Box 7"/>
            <p:cNvSpPr txBox="1">
              <a:spLocks noChangeArrowheads="1"/>
            </p:cNvSpPr>
            <p:nvPr/>
          </p:nvSpPr>
          <p:spPr bwMode="auto">
            <a:xfrm>
              <a:off x="3213100" y="3663950"/>
              <a:ext cx="1366838" cy="4095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130622" tIns="65311" rIns="130622" bIns="65311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zh-CN">
                  <a:latin typeface="Helvetica" panose="020B0604020202020204" pitchFamily="34" charset="0"/>
                </a:rPr>
                <a:t>outer page</a:t>
              </a:r>
            </a:p>
          </p:txBody>
        </p:sp>
        <p:sp>
          <p:nvSpPr>
            <p:cNvPr id="124937" name="Text Box 8"/>
            <p:cNvSpPr txBox="1">
              <a:spLocks noChangeArrowheads="1"/>
            </p:cNvSpPr>
            <p:nvPr/>
          </p:nvSpPr>
          <p:spPr bwMode="auto">
            <a:xfrm>
              <a:off x="6207125" y="3659188"/>
              <a:ext cx="1403350" cy="4079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130622" tIns="65311" rIns="130622" bIns="65311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zh-CN">
                  <a:latin typeface="Helvetica" panose="020B0604020202020204" pitchFamily="34" charset="0"/>
                </a:rPr>
                <a:t>page offset</a:t>
              </a:r>
            </a:p>
          </p:txBody>
        </p:sp>
        <p:sp>
          <p:nvSpPr>
            <p:cNvPr id="124938" name="Text Box 9"/>
            <p:cNvSpPr txBox="1">
              <a:spLocks noChangeArrowheads="1"/>
            </p:cNvSpPr>
            <p:nvPr/>
          </p:nvSpPr>
          <p:spPr bwMode="auto">
            <a:xfrm>
              <a:off x="3716338" y="4252913"/>
              <a:ext cx="498475" cy="4095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130622" tIns="65311" rIns="130622" bIns="65311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zh-CN" i="1">
                  <a:latin typeface="Helvetica" panose="020B0604020202020204" pitchFamily="34" charset="0"/>
                </a:rPr>
                <a:t>p</a:t>
              </a:r>
              <a:r>
                <a:rPr lang="en-US" altLang="zh-CN" baseline="-25000">
                  <a:latin typeface="Helvetica" panose="020B0604020202020204" pitchFamily="34" charset="0"/>
                </a:rPr>
                <a:t>1</a:t>
              </a:r>
              <a:endParaRPr lang="en-US" altLang="zh-CN">
                <a:latin typeface="Helvetica" panose="020B0604020202020204" pitchFamily="34" charset="0"/>
              </a:endParaRPr>
            </a:p>
          </p:txBody>
        </p:sp>
        <p:sp>
          <p:nvSpPr>
            <p:cNvPr id="124939" name="Text Box 10"/>
            <p:cNvSpPr txBox="1">
              <a:spLocks noChangeArrowheads="1"/>
            </p:cNvSpPr>
            <p:nvPr/>
          </p:nvSpPr>
          <p:spPr bwMode="auto">
            <a:xfrm>
              <a:off x="4918075" y="4243388"/>
              <a:ext cx="498475" cy="4079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130622" tIns="65311" rIns="130622" bIns="65311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zh-CN" i="1">
                  <a:latin typeface="Helvetica" panose="020B0604020202020204" pitchFamily="34" charset="0"/>
                </a:rPr>
                <a:t>p</a:t>
              </a:r>
              <a:r>
                <a:rPr lang="en-US" altLang="zh-CN" baseline="-25000">
                  <a:latin typeface="Helvetica" panose="020B0604020202020204" pitchFamily="34" charset="0"/>
                </a:rPr>
                <a:t>2</a:t>
              </a:r>
              <a:endParaRPr lang="en-US" altLang="zh-CN">
                <a:latin typeface="Helvetica" panose="020B0604020202020204" pitchFamily="34" charset="0"/>
              </a:endParaRPr>
            </a:p>
          </p:txBody>
        </p:sp>
        <p:sp>
          <p:nvSpPr>
            <p:cNvPr id="124940" name="Text Box 11"/>
            <p:cNvSpPr txBox="1">
              <a:spLocks noChangeArrowheads="1"/>
            </p:cNvSpPr>
            <p:nvPr/>
          </p:nvSpPr>
          <p:spPr bwMode="auto">
            <a:xfrm>
              <a:off x="6389688" y="4294188"/>
              <a:ext cx="428625" cy="4079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130622" tIns="65311" rIns="130622" bIns="65311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zh-CN" i="1">
                  <a:latin typeface="Helvetica" panose="020B0604020202020204" pitchFamily="34" charset="0"/>
                </a:rPr>
                <a:t>d</a:t>
              </a:r>
              <a:endParaRPr lang="en-US" altLang="zh-CN">
                <a:latin typeface="Helvetica" panose="020B0604020202020204" pitchFamily="34" charset="0"/>
              </a:endParaRPr>
            </a:p>
          </p:txBody>
        </p:sp>
        <p:sp>
          <p:nvSpPr>
            <p:cNvPr id="124941" name="Text Box 12"/>
            <p:cNvSpPr txBox="1">
              <a:spLocks noChangeArrowheads="1"/>
            </p:cNvSpPr>
            <p:nvPr/>
          </p:nvSpPr>
          <p:spPr bwMode="auto">
            <a:xfrm>
              <a:off x="3665538" y="4751388"/>
              <a:ext cx="657225" cy="4079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30622" tIns="65311" rIns="130622" bIns="65311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zh-CN">
                  <a:latin typeface="Helvetica" panose="020B0604020202020204" pitchFamily="34" charset="0"/>
                </a:rPr>
                <a:t>42</a:t>
              </a:r>
            </a:p>
          </p:txBody>
        </p:sp>
        <p:sp>
          <p:nvSpPr>
            <p:cNvPr id="124942" name="Text Box 13"/>
            <p:cNvSpPr txBox="1">
              <a:spLocks noChangeArrowheads="1"/>
            </p:cNvSpPr>
            <p:nvPr/>
          </p:nvSpPr>
          <p:spPr bwMode="auto">
            <a:xfrm>
              <a:off x="4822825" y="4764088"/>
              <a:ext cx="657225" cy="4079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30622" tIns="65311" rIns="130622" bIns="65311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zh-CN">
                  <a:latin typeface="Helvetica" panose="020B0604020202020204" pitchFamily="34" charset="0"/>
                </a:rPr>
                <a:t>10</a:t>
              </a:r>
            </a:p>
          </p:txBody>
        </p:sp>
        <p:sp>
          <p:nvSpPr>
            <p:cNvPr id="124943" name="Text Box 14"/>
            <p:cNvSpPr txBox="1">
              <a:spLocks noChangeArrowheads="1"/>
            </p:cNvSpPr>
            <p:nvPr/>
          </p:nvSpPr>
          <p:spPr bwMode="auto">
            <a:xfrm>
              <a:off x="6423025" y="4764088"/>
              <a:ext cx="657225" cy="4079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30622" tIns="65311" rIns="130622" bIns="65311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zh-CN">
                  <a:latin typeface="Helvetica" panose="020B0604020202020204" pitchFamily="34" charset="0"/>
                </a:rPr>
                <a:t>12</a:t>
              </a:r>
            </a:p>
          </p:txBody>
        </p:sp>
        <p:sp>
          <p:nvSpPr>
            <p:cNvPr id="124944" name="Text Box 7"/>
            <p:cNvSpPr txBox="1">
              <a:spLocks noChangeArrowheads="1"/>
            </p:cNvSpPr>
            <p:nvPr/>
          </p:nvSpPr>
          <p:spPr bwMode="auto">
            <a:xfrm>
              <a:off x="4527550" y="3667125"/>
              <a:ext cx="1354138" cy="4095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130622" tIns="65311" rIns="130622" bIns="65311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zh-CN">
                  <a:latin typeface="Helvetica" panose="020B0604020202020204" pitchFamily="34" charset="0"/>
                </a:rPr>
                <a:t>inner page</a:t>
              </a:r>
            </a:p>
          </p:txBody>
        </p:sp>
      </p:grp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4" name="Rectangle 2"/>
          <p:cNvSpPr>
            <a:spLocks noGrp="1" noChangeArrowheads="1"/>
          </p:cNvSpPr>
          <p:nvPr>
            <p:ph type="title"/>
          </p:nvPr>
        </p:nvSpPr>
        <p:spPr>
          <a:xfrm>
            <a:off x="1298575" y="369888"/>
            <a:ext cx="11731625" cy="768350"/>
          </a:xfrm>
        </p:spPr>
        <p:txBody>
          <a:bodyPr/>
          <a:lstStyle/>
          <a:p>
            <a:pPr eaLnBrk="1" hangingPunct="1"/>
            <a:r>
              <a:rPr lang="en-US" altLang="zh-CN" smtClean="0"/>
              <a:t>Three-level Paging Scheme</a:t>
            </a:r>
          </a:p>
        </p:txBody>
      </p:sp>
      <p:pic>
        <p:nvPicPr>
          <p:cNvPr id="125955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2950" y="2424113"/>
            <a:ext cx="9312275" cy="184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5956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7238" y="5233988"/>
            <a:ext cx="9669462" cy="166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Rectangle 2"/>
          <p:cNvSpPr>
            <a:spLocks noGrp="1" noChangeArrowheads="1"/>
          </p:cNvSpPr>
          <p:nvPr>
            <p:ph type="title"/>
          </p:nvPr>
        </p:nvSpPr>
        <p:spPr>
          <a:xfrm>
            <a:off x="1270000" y="369888"/>
            <a:ext cx="11760200" cy="768350"/>
          </a:xfrm>
        </p:spPr>
        <p:txBody>
          <a:bodyPr/>
          <a:lstStyle/>
          <a:p>
            <a:pPr eaLnBrk="1" hangingPunct="1"/>
            <a:r>
              <a:rPr lang="en-US" altLang="zh-CN" smtClean="0"/>
              <a:t>Hashed Page Tables</a:t>
            </a:r>
          </a:p>
        </p:txBody>
      </p:sp>
      <p:sp>
        <p:nvSpPr>
          <p:cNvPr id="1280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143000" y="1836738"/>
            <a:ext cx="11653838" cy="5978525"/>
          </a:xfrm>
        </p:spPr>
        <p:txBody>
          <a:bodyPr/>
          <a:lstStyle/>
          <a:p>
            <a:r>
              <a:rPr lang="en-US" altLang="zh-CN" smtClean="0"/>
              <a:t>Common in address spaces &gt; 32 bits</a:t>
            </a:r>
          </a:p>
          <a:p>
            <a:endParaRPr lang="en-US" altLang="zh-CN" smtClean="0"/>
          </a:p>
          <a:p>
            <a:r>
              <a:rPr lang="en-US" altLang="zh-CN" smtClean="0"/>
              <a:t>The virtual page number is hashed into a page table</a:t>
            </a:r>
          </a:p>
          <a:p>
            <a:pPr lvl="1"/>
            <a:r>
              <a:rPr lang="en-US" altLang="zh-CN" smtClean="0"/>
              <a:t>This page table contains a chain of elements hashing to the same location</a:t>
            </a:r>
          </a:p>
          <a:p>
            <a:pPr lvl="1"/>
            <a:endParaRPr lang="en-US" altLang="zh-CN" smtClean="0"/>
          </a:p>
          <a:p>
            <a:r>
              <a:rPr lang="en-US" altLang="zh-CN" smtClean="0"/>
              <a:t>Each element contains (1) the virtual page number (2) the value of the mapped page frame (3) a pointer to the next element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/>
              <a:t>Hashed Page Table (Cont.)</a:t>
            </a:r>
          </a:p>
        </p:txBody>
      </p:sp>
      <p:pic>
        <p:nvPicPr>
          <p:cNvPr id="132099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3888" y="2039938"/>
            <a:ext cx="10325100" cy="529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50" name="Rectangle 2"/>
          <p:cNvSpPr>
            <a:spLocks noGrp="1" noChangeArrowheads="1"/>
          </p:cNvSpPr>
          <p:nvPr>
            <p:ph type="title"/>
          </p:nvPr>
        </p:nvSpPr>
        <p:spPr>
          <a:xfrm>
            <a:off x="1270000" y="369888"/>
            <a:ext cx="11760200" cy="768350"/>
          </a:xfrm>
        </p:spPr>
        <p:txBody>
          <a:bodyPr/>
          <a:lstStyle/>
          <a:p>
            <a:pPr eaLnBrk="1" hangingPunct="1"/>
            <a:r>
              <a:rPr lang="en-US" altLang="zh-CN" smtClean="0"/>
              <a:t>Hashed Page Tables (Cont.)</a:t>
            </a:r>
          </a:p>
        </p:txBody>
      </p:sp>
      <p:sp>
        <p:nvSpPr>
          <p:cNvPr id="1300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143000" y="1836738"/>
            <a:ext cx="11653838" cy="5978525"/>
          </a:xfrm>
        </p:spPr>
        <p:txBody>
          <a:bodyPr/>
          <a:lstStyle/>
          <a:p>
            <a:r>
              <a:rPr lang="en-US" altLang="zh-CN" smtClean="0"/>
              <a:t>Virtual page numbers are compared in this chain searching for a match</a:t>
            </a:r>
          </a:p>
          <a:p>
            <a:pPr lvl="1"/>
            <a:r>
              <a:rPr lang="en-US" altLang="zh-CN" smtClean="0"/>
              <a:t>If a match is found, the corresponding physical frame is extracted</a:t>
            </a:r>
          </a:p>
          <a:p>
            <a:pPr lvl="1"/>
            <a:endParaRPr lang="en-US" altLang="zh-CN" smtClean="0"/>
          </a:p>
          <a:p>
            <a:r>
              <a:rPr lang="en-US" altLang="zh-CN" smtClean="0"/>
              <a:t>Variation for 64-bit addresses is </a:t>
            </a:r>
            <a:r>
              <a:rPr lang="en-US" altLang="zh-CN" b="1" smtClean="0">
                <a:solidFill>
                  <a:srgbClr val="3366FF"/>
                </a:solidFill>
              </a:rPr>
              <a:t>clustered page tables</a:t>
            </a:r>
          </a:p>
          <a:p>
            <a:pPr lvl="1"/>
            <a:r>
              <a:rPr lang="en-US" altLang="zh-CN" smtClean="0"/>
              <a:t>Similar to hashed but each entry refers to several pages (such as 16) rather than 1</a:t>
            </a:r>
          </a:p>
          <a:p>
            <a:pPr lvl="1"/>
            <a:r>
              <a:rPr lang="en-US" altLang="zh-CN" smtClean="0"/>
              <a:t>Especially useful for </a:t>
            </a:r>
            <a:r>
              <a:rPr lang="en-US" altLang="zh-CN" b="1" smtClean="0">
                <a:solidFill>
                  <a:srgbClr val="3366FF"/>
                </a:solidFill>
              </a:rPr>
              <a:t>sparse</a:t>
            </a:r>
            <a:r>
              <a:rPr lang="en-US" altLang="zh-CN" smtClean="0"/>
              <a:t> address spaces (where memory references are non-contiguous and scattered) 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2"/>
          <p:cNvSpPr>
            <a:spLocks noGrp="1" noChangeArrowheads="1"/>
          </p:cNvSpPr>
          <p:nvPr>
            <p:ph type="title"/>
          </p:nvPr>
        </p:nvSpPr>
        <p:spPr>
          <a:xfrm>
            <a:off x="1095375" y="369888"/>
            <a:ext cx="11934825" cy="768350"/>
          </a:xfrm>
        </p:spPr>
        <p:txBody>
          <a:bodyPr/>
          <a:lstStyle/>
          <a:p>
            <a:pPr eaLnBrk="1" hangingPunct="1"/>
            <a:r>
              <a:rPr lang="en-US" altLang="zh-CN" smtClean="0"/>
              <a:t>Inverted Page Table</a:t>
            </a:r>
          </a:p>
        </p:txBody>
      </p:sp>
      <p:sp>
        <p:nvSpPr>
          <p:cNvPr id="134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28763" y="1893888"/>
            <a:ext cx="11249025" cy="6391275"/>
          </a:xfrm>
        </p:spPr>
        <p:txBody>
          <a:bodyPr/>
          <a:lstStyle/>
          <a:p>
            <a:r>
              <a:rPr lang="en-US" altLang="zh-CN" smtClean="0"/>
              <a:t>Rather than each process having a page table and keeping track of all possible logical pages, track all physical pages</a:t>
            </a:r>
          </a:p>
          <a:p>
            <a:endParaRPr lang="en-US" altLang="zh-CN" smtClean="0"/>
          </a:p>
          <a:p>
            <a:r>
              <a:rPr lang="en-US" altLang="zh-CN" smtClean="0"/>
              <a:t>One entry for each real page of memory</a:t>
            </a:r>
          </a:p>
          <a:p>
            <a:endParaRPr lang="en-US" altLang="zh-CN" smtClean="0"/>
          </a:p>
          <a:p>
            <a:r>
              <a:rPr lang="en-US" altLang="zh-CN" smtClean="0"/>
              <a:t>Entry consists of the virtual address of the page stored in that real memory location, with information about the process that owns that page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42" name="Rectangle 2"/>
          <p:cNvSpPr>
            <a:spLocks noGrp="1" noChangeArrowheads="1"/>
          </p:cNvSpPr>
          <p:nvPr>
            <p:ph type="title"/>
          </p:nvPr>
        </p:nvSpPr>
        <p:spPr>
          <a:xfrm>
            <a:off x="1343025" y="369888"/>
            <a:ext cx="11687175" cy="768350"/>
          </a:xfrm>
        </p:spPr>
        <p:txBody>
          <a:bodyPr/>
          <a:lstStyle/>
          <a:p>
            <a:pPr eaLnBrk="1" hangingPunct="1"/>
            <a:r>
              <a:rPr lang="en-US" altLang="zh-CN" smtClean="0"/>
              <a:t>Inverted Page Table Architecture</a:t>
            </a:r>
            <a:endParaRPr lang="en-US" altLang="zh-CN" sz="3400" smtClean="0"/>
          </a:p>
        </p:txBody>
      </p:sp>
      <p:pic>
        <p:nvPicPr>
          <p:cNvPr id="138243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9763" y="1728788"/>
            <a:ext cx="9753600" cy="5999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94" name="Rectangle 2"/>
          <p:cNvSpPr>
            <a:spLocks noGrp="1" noChangeArrowheads="1"/>
          </p:cNvSpPr>
          <p:nvPr>
            <p:ph type="title"/>
          </p:nvPr>
        </p:nvSpPr>
        <p:spPr>
          <a:xfrm>
            <a:off x="1095375" y="369888"/>
            <a:ext cx="11934825" cy="768350"/>
          </a:xfrm>
        </p:spPr>
        <p:txBody>
          <a:bodyPr/>
          <a:lstStyle/>
          <a:p>
            <a:pPr eaLnBrk="1" hangingPunct="1"/>
            <a:r>
              <a:rPr lang="en-US" altLang="zh-CN" smtClean="0"/>
              <a:t>Inverted Page Table (Cont.)</a:t>
            </a:r>
          </a:p>
        </p:txBody>
      </p:sp>
      <p:sp>
        <p:nvSpPr>
          <p:cNvPr id="136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28763" y="1893888"/>
            <a:ext cx="11249025" cy="6391275"/>
          </a:xfrm>
        </p:spPr>
        <p:txBody>
          <a:bodyPr/>
          <a:lstStyle/>
          <a:p>
            <a:r>
              <a:rPr lang="en-US" altLang="zh-CN" smtClean="0"/>
              <a:t>Decreases memory needed to store each page table, but increases time needed to search the table when a page reference occurs</a:t>
            </a:r>
          </a:p>
          <a:p>
            <a:endParaRPr lang="en-US" altLang="zh-CN" smtClean="0"/>
          </a:p>
          <a:p>
            <a:r>
              <a:rPr lang="en-US" altLang="zh-CN" smtClean="0"/>
              <a:t>Use hash table to limit the search to one — or at most a few — page-table entries</a:t>
            </a:r>
          </a:p>
          <a:p>
            <a:pPr lvl="1"/>
            <a:r>
              <a:rPr lang="en-US" altLang="zh-CN" smtClean="0"/>
              <a:t>TLB can accelerate access</a:t>
            </a:r>
          </a:p>
          <a:p>
            <a:endParaRPr lang="en-US" altLang="zh-CN" smtClean="0"/>
          </a:p>
          <a:p>
            <a:r>
              <a:rPr lang="en-US" altLang="zh-CN" smtClean="0"/>
              <a:t>But how to implement shared memory?</a:t>
            </a:r>
          </a:p>
          <a:p>
            <a:pPr lvl="1"/>
            <a:r>
              <a:rPr lang="en-US" altLang="zh-CN" smtClean="0"/>
              <a:t>One mapping of a virtual address to the shared physical address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90" name="Rectangle 2"/>
          <p:cNvSpPr>
            <a:spLocks noGrp="1" noChangeArrowheads="1"/>
          </p:cNvSpPr>
          <p:nvPr>
            <p:ph type="title"/>
          </p:nvPr>
        </p:nvSpPr>
        <p:spPr>
          <a:xfrm>
            <a:off x="1095375" y="369888"/>
            <a:ext cx="11934825" cy="768350"/>
          </a:xfrm>
        </p:spPr>
        <p:txBody>
          <a:bodyPr/>
          <a:lstStyle/>
          <a:p>
            <a:pPr eaLnBrk="1" hangingPunct="1"/>
            <a:r>
              <a:rPr lang="en-US" altLang="zh-CN" smtClean="0"/>
              <a:t>Oracle SPARC Solaris</a:t>
            </a:r>
          </a:p>
        </p:txBody>
      </p:sp>
      <p:sp>
        <p:nvSpPr>
          <p:cNvPr id="1402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88950" y="1155700"/>
            <a:ext cx="13054013" cy="6391275"/>
          </a:xfrm>
        </p:spPr>
        <p:txBody>
          <a:bodyPr/>
          <a:lstStyle/>
          <a:p>
            <a:r>
              <a:rPr lang="en-US" altLang="zh-CN" smtClean="0"/>
              <a:t>Consider modern, 64-bit operating system example with tightly integrated HW</a:t>
            </a:r>
          </a:p>
          <a:p>
            <a:pPr lvl="1"/>
            <a:r>
              <a:rPr lang="en-US" altLang="zh-CN" smtClean="0"/>
              <a:t>Goals are efficiency, low overhead</a:t>
            </a:r>
          </a:p>
          <a:p>
            <a:r>
              <a:rPr lang="en-US" altLang="zh-CN" smtClean="0"/>
              <a:t>Based on hashing, but more complex</a:t>
            </a:r>
          </a:p>
          <a:p>
            <a:r>
              <a:rPr lang="en-US" altLang="zh-CN" smtClean="0"/>
              <a:t>Two hash tables</a:t>
            </a:r>
          </a:p>
          <a:p>
            <a:pPr lvl="1"/>
            <a:r>
              <a:rPr lang="en-US" altLang="zh-CN" smtClean="0"/>
              <a:t>One kernel and one for all user processes</a:t>
            </a:r>
          </a:p>
          <a:p>
            <a:pPr lvl="1"/>
            <a:r>
              <a:rPr lang="en-US" altLang="zh-CN" smtClean="0"/>
              <a:t>Each maps memory addresses from virtual to physical memory</a:t>
            </a:r>
          </a:p>
          <a:p>
            <a:pPr lvl="1"/>
            <a:r>
              <a:rPr lang="en-US" altLang="zh-CN" smtClean="0"/>
              <a:t>Each entry represents a contiguous area of mapped virtual memory,</a:t>
            </a:r>
          </a:p>
          <a:p>
            <a:pPr lvl="2"/>
            <a:r>
              <a:rPr lang="en-US" altLang="zh-CN" smtClean="0"/>
              <a:t>More efficient than having a separate hash-table entry for each page</a:t>
            </a:r>
          </a:p>
          <a:p>
            <a:pPr lvl="1"/>
            <a:r>
              <a:rPr lang="en-US" altLang="zh-CN" smtClean="0"/>
              <a:t>Each entry has  base address and  span (indicating the number of pages the entry represents)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8" name="Rectangle 2"/>
          <p:cNvSpPr>
            <a:spLocks noGrp="1" noChangeArrowheads="1"/>
          </p:cNvSpPr>
          <p:nvPr>
            <p:ph type="title"/>
          </p:nvPr>
        </p:nvSpPr>
        <p:spPr>
          <a:xfrm>
            <a:off x="1095375" y="369888"/>
            <a:ext cx="11934825" cy="768350"/>
          </a:xfrm>
        </p:spPr>
        <p:txBody>
          <a:bodyPr/>
          <a:lstStyle/>
          <a:p>
            <a:pPr eaLnBrk="1" hangingPunct="1"/>
            <a:r>
              <a:rPr lang="en-US" altLang="zh-CN" smtClean="0"/>
              <a:t>Oracle SPARC Solaris (Cont.)</a:t>
            </a:r>
          </a:p>
        </p:txBody>
      </p:sp>
      <p:sp>
        <p:nvSpPr>
          <p:cNvPr id="1423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88950" y="1155700"/>
            <a:ext cx="13054013" cy="6391275"/>
          </a:xfrm>
        </p:spPr>
        <p:txBody>
          <a:bodyPr/>
          <a:lstStyle/>
          <a:p>
            <a:r>
              <a:rPr lang="en-US" altLang="zh-CN" smtClean="0"/>
              <a:t>TLB holds translation table entries (TTEs) for fast hardware lookups</a:t>
            </a:r>
          </a:p>
          <a:p>
            <a:pPr lvl="1"/>
            <a:r>
              <a:rPr lang="en-US" altLang="zh-CN" smtClean="0"/>
              <a:t>A cache of TTEs reside in a translation storage buffer (TSB)</a:t>
            </a:r>
          </a:p>
          <a:p>
            <a:pPr lvl="2"/>
            <a:r>
              <a:rPr lang="en-US" altLang="zh-CN" smtClean="0"/>
              <a:t>Includes an entry per recently accessed page</a:t>
            </a:r>
          </a:p>
          <a:p>
            <a:r>
              <a:rPr lang="en-US" altLang="zh-CN" smtClean="0"/>
              <a:t>Virtual address reference causes TLB search </a:t>
            </a:r>
          </a:p>
          <a:p>
            <a:pPr lvl="1"/>
            <a:r>
              <a:rPr lang="en-US" altLang="zh-CN" smtClean="0"/>
              <a:t>If miss, hardware walks the in-memory TSB looking for the TTE corresponding to the address</a:t>
            </a:r>
          </a:p>
          <a:p>
            <a:pPr lvl="2"/>
            <a:r>
              <a:rPr lang="en-US" altLang="zh-CN" smtClean="0"/>
              <a:t>If match found, the CPU copies the TSB entry into the TLB and translation completes</a:t>
            </a:r>
          </a:p>
          <a:p>
            <a:pPr lvl="2"/>
            <a:r>
              <a:rPr lang="en-US" altLang="zh-CN" smtClean="0"/>
              <a:t>If no match found, kernel interrupted to search the hash table</a:t>
            </a:r>
          </a:p>
          <a:p>
            <a:pPr lvl="3"/>
            <a:r>
              <a:rPr lang="en-US" altLang="zh-CN" smtClean="0"/>
              <a:t>The kernel then creates a TTE from the appropriate hash table and stores it in the TSB, Interrupt handler returns control to the MMU, which completes the address translation. </a:t>
            </a:r>
          </a:p>
          <a:p>
            <a:endParaRPr lang="en-US" altLang="zh-CN" smtClean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Address Binding</a:t>
            </a:r>
          </a:p>
        </p:txBody>
      </p:sp>
      <p:sp>
        <p:nvSpPr>
          <p:cNvPr id="1843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0" lang="en-US" altLang="zh-CN" smtClean="0"/>
              <a:t>Programs on disk, ready to be brought into memory to execute form an </a:t>
            </a:r>
            <a:r>
              <a:rPr kumimoji="0" lang="en-US" altLang="zh-CN" b="1" smtClean="0">
                <a:solidFill>
                  <a:srgbClr val="0000FF"/>
                </a:solidFill>
              </a:rPr>
              <a:t>input queue</a:t>
            </a:r>
          </a:p>
          <a:p>
            <a:pPr lvl="1"/>
            <a:r>
              <a:rPr kumimoji="0" lang="en-US" altLang="zh-CN" smtClean="0"/>
              <a:t>Without support, must be loaded into address 0000</a:t>
            </a:r>
          </a:p>
          <a:p>
            <a:r>
              <a:rPr kumimoji="0" lang="en-US" altLang="zh-CN" smtClean="0"/>
              <a:t>Inconvenient to have first user process physical address always at 0000 </a:t>
            </a:r>
          </a:p>
          <a:p>
            <a:pPr lvl="1"/>
            <a:r>
              <a:rPr kumimoji="0" lang="en-US" altLang="zh-CN" smtClean="0"/>
              <a:t>How can it not be?</a:t>
            </a:r>
            <a:endParaRPr lang="en-US" altLang="zh-CN" smtClean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1414463" y="369888"/>
            <a:ext cx="11615737" cy="768350"/>
          </a:xfrm>
        </p:spPr>
        <p:txBody>
          <a:bodyPr/>
          <a:lstStyle/>
          <a:p>
            <a:pPr eaLnBrk="1" hangingPunct="1"/>
            <a:r>
              <a:rPr lang="en-US" altLang="zh-CN" smtClean="0"/>
              <a:t>Chapter 8:  Memory Management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143000" y="1836738"/>
            <a:ext cx="11028363" cy="5978525"/>
          </a:xfrm>
        </p:spPr>
        <p:txBody>
          <a:bodyPr/>
          <a:lstStyle/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Background</a:t>
            </a:r>
          </a:p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Swapping </a:t>
            </a:r>
          </a:p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Contiguous Memory Allocation</a:t>
            </a:r>
          </a:p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Segmentation</a:t>
            </a:r>
          </a:p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Paging</a:t>
            </a:r>
          </a:p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Structure of the Page Table</a:t>
            </a:r>
          </a:p>
          <a:p>
            <a:r>
              <a:rPr lang="en-US" altLang="zh-CN" dirty="0" smtClean="0"/>
              <a:t>Example: The Intel 32 and 64-bit Architectures</a:t>
            </a:r>
          </a:p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Example: ARM Architecture</a:t>
            </a:r>
          </a:p>
        </p:txBody>
      </p:sp>
    </p:spTree>
    <p:extLst>
      <p:ext uri="{BB962C8B-B14F-4D97-AF65-F5344CB8AC3E}">
        <p14:creationId xmlns:p14="http://schemas.microsoft.com/office/powerpoint/2010/main" val="11845971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86" name="Rectangle 2"/>
          <p:cNvSpPr>
            <a:spLocks noGrp="1" noChangeArrowheads="1"/>
          </p:cNvSpPr>
          <p:nvPr>
            <p:ph type="title"/>
          </p:nvPr>
        </p:nvSpPr>
        <p:spPr>
          <a:xfrm>
            <a:off x="1619250" y="369888"/>
            <a:ext cx="11410950" cy="1400175"/>
          </a:xfrm>
        </p:spPr>
        <p:txBody>
          <a:bodyPr/>
          <a:lstStyle/>
          <a:p>
            <a:pPr eaLnBrk="1" hangingPunct="1"/>
            <a:r>
              <a:rPr lang="en-US" altLang="zh-CN" sz="4000" smtClean="0"/>
              <a:t>Example: The Intel 32 and 64-bit Architectures</a:t>
            </a:r>
          </a:p>
        </p:txBody>
      </p:sp>
      <p:sp>
        <p:nvSpPr>
          <p:cNvPr id="1443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09675" y="2366963"/>
            <a:ext cx="11615738" cy="6040437"/>
          </a:xfrm>
        </p:spPr>
        <p:txBody>
          <a:bodyPr/>
          <a:lstStyle/>
          <a:p>
            <a:r>
              <a:rPr lang="en-US" altLang="zh-CN" smtClean="0"/>
              <a:t>Dominant industry chips</a:t>
            </a:r>
          </a:p>
          <a:p>
            <a:endParaRPr lang="en-US" altLang="zh-CN" smtClean="0"/>
          </a:p>
          <a:p>
            <a:r>
              <a:rPr lang="en-US" altLang="zh-CN" smtClean="0"/>
              <a:t>Pentium CPUs are 32-bit and called IA-32 architecture</a:t>
            </a:r>
          </a:p>
          <a:p>
            <a:endParaRPr lang="en-US" altLang="zh-CN" smtClean="0"/>
          </a:p>
          <a:p>
            <a:r>
              <a:rPr lang="en-US" altLang="zh-CN" smtClean="0"/>
              <a:t>Current Intel CPUs are 64-bit and called IA-64 architecture</a:t>
            </a:r>
          </a:p>
          <a:p>
            <a:endParaRPr lang="en-US" altLang="zh-CN" smtClean="0"/>
          </a:p>
          <a:p>
            <a:r>
              <a:rPr lang="en-US" altLang="zh-CN" smtClean="0"/>
              <a:t>Many variations in the chips, cover the main ideas here</a:t>
            </a:r>
          </a:p>
          <a:p>
            <a:endParaRPr lang="en-US" altLang="zh-CN" smtClean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Grp="1" noChangeArrowheads="1"/>
          </p:cNvSpPr>
          <p:nvPr>
            <p:ph type="title"/>
          </p:nvPr>
        </p:nvSpPr>
        <p:spPr>
          <a:xfrm>
            <a:off x="1604963" y="392113"/>
            <a:ext cx="11506200" cy="825500"/>
          </a:xfrm>
        </p:spPr>
        <p:txBody>
          <a:bodyPr/>
          <a:lstStyle/>
          <a:p>
            <a:pPr eaLnBrk="1" hangingPunct="1"/>
            <a:r>
              <a:rPr lang="en-US" altLang="zh-CN" sz="3600" smtClean="0"/>
              <a:t>Logical to Physical Address Translation in IA-32</a:t>
            </a:r>
          </a:p>
        </p:txBody>
      </p:sp>
      <p:pic>
        <p:nvPicPr>
          <p:cNvPr id="150531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8" t="35571" r="661" b="35571"/>
          <a:stretch>
            <a:fillRect/>
          </a:stretch>
        </p:blipFill>
        <p:spPr bwMode="auto">
          <a:xfrm>
            <a:off x="2300288" y="5818188"/>
            <a:ext cx="8709025" cy="1698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 cmpd="dbl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0532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9725" y="2906713"/>
            <a:ext cx="10558463" cy="1247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34" name="Rectangle 2"/>
          <p:cNvSpPr>
            <a:spLocks noGrp="1" noChangeArrowheads="1"/>
          </p:cNvSpPr>
          <p:nvPr>
            <p:ph type="title"/>
          </p:nvPr>
        </p:nvSpPr>
        <p:spPr>
          <a:xfrm>
            <a:off x="1619250" y="369888"/>
            <a:ext cx="11410950" cy="768350"/>
          </a:xfrm>
        </p:spPr>
        <p:txBody>
          <a:bodyPr/>
          <a:lstStyle/>
          <a:p>
            <a:pPr eaLnBrk="1" hangingPunct="1"/>
            <a:r>
              <a:rPr lang="en-US" altLang="zh-CN" sz="4000" smtClean="0"/>
              <a:t>Example: The Intel IA-32 Architecture</a:t>
            </a:r>
          </a:p>
        </p:txBody>
      </p:sp>
      <p:sp>
        <p:nvSpPr>
          <p:cNvPr id="1464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09675" y="1644650"/>
            <a:ext cx="11615738" cy="6040438"/>
          </a:xfrm>
        </p:spPr>
        <p:txBody>
          <a:bodyPr/>
          <a:lstStyle/>
          <a:p>
            <a:r>
              <a:rPr lang="en-US" altLang="zh-CN" smtClean="0"/>
              <a:t>Supports both segmentation and segmentation with paging</a:t>
            </a:r>
          </a:p>
          <a:p>
            <a:pPr lvl="1"/>
            <a:r>
              <a:rPr lang="en-US" altLang="zh-CN" smtClean="0"/>
              <a:t>Each segment can be 4 GB</a:t>
            </a:r>
          </a:p>
          <a:p>
            <a:pPr lvl="1"/>
            <a:r>
              <a:rPr lang="en-US" altLang="zh-CN" smtClean="0"/>
              <a:t>Up to 16 K segments per process</a:t>
            </a:r>
          </a:p>
          <a:p>
            <a:pPr lvl="1"/>
            <a:r>
              <a:rPr lang="en-US" altLang="zh-CN" smtClean="0"/>
              <a:t>Divided into two partitions</a:t>
            </a:r>
          </a:p>
          <a:p>
            <a:pPr lvl="2"/>
            <a:r>
              <a:rPr lang="en-US" altLang="zh-CN" smtClean="0"/>
              <a:t>First partition of up to 8 K segments are private to process (kept in </a:t>
            </a:r>
            <a:r>
              <a:rPr lang="en-US" altLang="zh-CN" b="1" smtClean="0">
                <a:solidFill>
                  <a:srgbClr val="3366FF"/>
                </a:solidFill>
              </a:rPr>
              <a:t>local descriptor table </a:t>
            </a:r>
            <a:r>
              <a:rPr lang="en-US" altLang="zh-CN" smtClean="0"/>
              <a:t>(</a:t>
            </a:r>
            <a:r>
              <a:rPr lang="en-US" altLang="zh-CN" b="1" smtClean="0">
                <a:solidFill>
                  <a:srgbClr val="3366FF"/>
                </a:solidFill>
              </a:rPr>
              <a:t>LDT</a:t>
            </a:r>
            <a:r>
              <a:rPr lang="en-US" altLang="zh-CN" smtClean="0"/>
              <a:t>))</a:t>
            </a:r>
          </a:p>
          <a:p>
            <a:pPr lvl="2"/>
            <a:r>
              <a:rPr lang="en-US" altLang="zh-CN" smtClean="0"/>
              <a:t>Second partition of up to 8K segments shared among all processes (kept in </a:t>
            </a:r>
            <a:r>
              <a:rPr lang="en-US" altLang="zh-CN" b="1" smtClean="0">
                <a:solidFill>
                  <a:srgbClr val="3366FF"/>
                </a:solidFill>
              </a:rPr>
              <a:t>global descriptor table </a:t>
            </a:r>
            <a:r>
              <a:rPr lang="en-US" altLang="zh-CN" smtClean="0"/>
              <a:t>(</a:t>
            </a:r>
            <a:r>
              <a:rPr lang="en-US" altLang="zh-CN" b="1" smtClean="0">
                <a:solidFill>
                  <a:srgbClr val="3366FF"/>
                </a:solidFill>
              </a:rPr>
              <a:t>GDT</a:t>
            </a:r>
            <a:r>
              <a:rPr lang="en-US" altLang="zh-CN" smtClean="0"/>
              <a:t>))</a:t>
            </a:r>
          </a:p>
          <a:p>
            <a:endParaRPr lang="en-US" altLang="zh-CN" smtClean="0"/>
          </a:p>
          <a:p>
            <a:endParaRPr lang="en-US" altLang="zh-CN" smtClean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Rectangle 2"/>
          <p:cNvSpPr>
            <a:spLocks noGrp="1" noChangeArrowheads="1"/>
          </p:cNvSpPr>
          <p:nvPr>
            <p:ph type="title"/>
          </p:nvPr>
        </p:nvSpPr>
        <p:spPr>
          <a:xfrm>
            <a:off x="1619250" y="369888"/>
            <a:ext cx="11410950" cy="768350"/>
          </a:xfrm>
        </p:spPr>
        <p:txBody>
          <a:bodyPr/>
          <a:lstStyle/>
          <a:p>
            <a:pPr eaLnBrk="1" hangingPunct="1"/>
            <a:r>
              <a:rPr lang="en-US" altLang="zh-CN" sz="4000" smtClean="0"/>
              <a:t>Example: The Intel IA-32 Architecture (Cont.)</a:t>
            </a:r>
          </a:p>
        </p:txBody>
      </p:sp>
      <p:sp>
        <p:nvSpPr>
          <p:cNvPr id="1484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09675" y="1644650"/>
            <a:ext cx="11615738" cy="6040438"/>
          </a:xfrm>
        </p:spPr>
        <p:txBody>
          <a:bodyPr/>
          <a:lstStyle/>
          <a:p>
            <a:r>
              <a:rPr lang="en-US" altLang="zh-CN" smtClean="0"/>
              <a:t>CPU generates logical address</a:t>
            </a:r>
          </a:p>
          <a:p>
            <a:pPr lvl="1"/>
            <a:r>
              <a:rPr lang="en-US" altLang="zh-CN" smtClean="0"/>
              <a:t>Selector given to segmentation unit</a:t>
            </a:r>
          </a:p>
          <a:p>
            <a:pPr lvl="2"/>
            <a:r>
              <a:rPr lang="en-US" altLang="zh-CN" smtClean="0"/>
              <a:t>Which produces linear addresses </a:t>
            </a:r>
          </a:p>
          <a:p>
            <a:pPr lvl="2"/>
            <a:endParaRPr lang="en-US" altLang="zh-CN" smtClean="0"/>
          </a:p>
          <a:p>
            <a:pPr lvl="2"/>
            <a:endParaRPr lang="en-US" altLang="zh-CN" smtClean="0"/>
          </a:p>
          <a:p>
            <a:pPr lvl="2"/>
            <a:endParaRPr lang="en-US" altLang="zh-CN" smtClean="0"/>
          </a:p>
          <a:p>
            <a:pPr lvl="1"/>
            <a:r>
              <a:rPr lang="en-US" altLang="zh-CN" smtClean="0"/>
              <a:t>Linear address given to paging unit</a:t>
            </a:r>
          </a:p>
          <a:p>
            <a:pPr lvl="2"/>
            <a:r>
              <a:rPr lang="en-US" altLang="zh-CN" smtClean="0"/>
              <a:t>Which generates physical address in main memory</a:t>
            </a:r>
          </a:p>
          <a:p>
            <a:pPr lvl="2"/>
            <a:r>
              <a:rPr lang="en-US" altLang="zh-CN" smtClean="0"/>
              <a:t>Paging units form equivalent of MMU</a:t>
            </a:r>
          </a:p>
          <a:p>
            <a:pPr lvl="2"/>
            <a:r>
              <a:rPr lang="en-US" altLang="zh-CN" smtClean="0"/>
              <a:t>Pages sizes can be 4 KB or 4 MB</a:t>
            </a:r>
          </a:p>
          <a:p>
            <a:endParaRPr lang="en-US" altLang="zh-CN" smtClean="0"/>
          </a:p>
        </p:txBody>
      </p:sp>
      <p:pic>
        <p:nvPicPr>
          <p:cNvPr id="148484" name="Picture 1" descr="Screen Shot 2013-01-04 at 12.24.50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2500" y="3690938"/>
            <a:ext cx="6386513" cy="1827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78" name="Rectangle 2"/>
          <p:cNvSpPr>
            <a:spLocks noGrp="1" noChangeArrowheads="1"/>
          </p:cNvSpPr>
          <p:nvPr>
            <p:ph type="title"/>
          </p:nvPr>
        </p:nvSpPr>
        <p:spPr>
          <a:xfrm>
            <a:off x="1793875" y="369888"/>
            <a:ext cx="11236325" cy="768350"/>
          </a:xfrm>
        </p:spPr>
        <p:txBody>
          <a:bodyPr/>
          <a:lstStyle/>
          <a:p>
            <a:pPr eaLnBrk="1" hangingPunct="1"/>
            <a:r>
              <a:rPr lang="en-US" altLang="zh-CN" smtClean="0"/>
              <a:t>Intel IA-32 Segmentation</a:t>
            </a:r>
          </a:p>
        </p:txBody>
      </p:sp>
      <p:pic>
        <p:nvPicPr>
          <p:cNvPr id="152579" name="Picture 4" descr="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0175" y="2093913"/>
            <a:ext cx="10891838" cy="594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26" name="Rectangle 2"/>
          <p:cNvSpPr>
            <a:spLocks noGrp="1" noChangeArrowheads="1"/>
          </p:cNvSpPr>
          <p:nvPr>
            <p:ph type="title"/>
          </p:nvPr>
        </p:nvSpPr>
        <p:spPr>
          <a:xfrm>
            <a:off x="1227138" y="369888"/>
            <a:ext cx="11803062" cy="768350"/>
          </a:xfrm>
        </p:spPr>
        <p:txBody>
          <a:bodyPr/>
          <a:lstStyle/>
          <a:p>
            <a:pPr eaLnBrk="1" hangingPunct="1"/>
            <a:r>
              <a:rPr lang="en-US" altLang="zh-CN" smtClean="0"/>
              <a:t>Intel IA-32 Paging Architecture</a:t>
            </a:r>
          </a:p>
        </p:txBody>
      </p:sp>
      <p:pic>
        <p:nvPicPr>
          <p:cNvPr id="154627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0675" y="1625600"/>
            <a:ext cx="7678738" cy="6659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74" name="Rectangle 2"/>
          <p:cNvSpPr>
            <a:spLocks noGrp="1" noChangeArrowheads="1"/>
          </p:cNvSpPr>
          <p:nvPr>
            <p:ph type="title"/>
          </p:nvPr>
        </p:nvSpPr>
        <p:spPr>
          <a:xfrm>
            <a:off x="1227138" y="369888"/>
            <a:ext cx="11803062" cy="768350"/>
          </a:xfrm>
        </p:spPr>
        <p:txBody>
          <a:bodyPr/>
          <a:lstStyle/>
          <a:p>
            <a:pPr eaLnBrk="1" hangingPunct="1"/>
            <a:r>
              <a:rPr lang="en-US" altLang="zh-CN" smtClean="0"/>
              <a:t>Intel IA-32 Page Address Extensions</a:t>
            </a:r>
          </a:p>
        </p:txBody>
      </p:sp>
      <p:sp>
        <p:nvSpPr>
          <p:cNvPr id="156675" name="Rectangle 3"/>
          <p:cNvSpPr txBox="1">
            <a:spLocks noChangeArrowheads="1"/>
          </p:cNvSpPr>
          <p:nvPr/>
        </p:nvSpPr>
        <p:spPr bwMode="auto">
          <a:xfrm>
            <a:off x="1209675" y="1644650"/>
            <a:ext cx="11615738" cy="254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488950" indent="-488950">
              <a:spcBef>
                <a:spcPct val="35000"/>
              </a:spcBef>
              <a:buClr>
                <a:srgbClr val="993300"/>
              </a:buClr>
              <a:buSzPct val="90000"/>
              <a:buFont typeface="Monotype Sorts" pitchFamily="-84" charset="2"/>
              <a:buChar char="n"/>
              <a:defRPr kumimoji="1" sz="32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1060450" indent="-407988">
              <a:spcBef>
                <a:spcPct val="35000"/>
              </a:spcBef>
              <a:buClr>
                <a:srgbClr val="CC6600"/>
              </a:buClr>
              <a:buSzPct val="80000"/>
              <a:buFont typeface="Monotype Sorts" pitchFamily="-84" charset="2"/>
              <a:buChar char="l"/>
              <a:defRPr kumimoji="1" sz="32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009900"/>
              </a:buClr>
              <a:buSzPct val="75000"/>
              <a:buFont typeface="Webdings" panose="05030102010509060703" pitchFamily="18" charset="2"/>
              <a:buChar char="4"/>
              <a:defRPr kumimoji="1" sz="32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SzPct val="75000"/>
              <a:buChar char="–"/>
              <a:defRPr kumimoji="1" sz="32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rgbClr val="FF0066"/>
              </a:buClr>
              <a:buSzPct val="75000"/>
              <a:buChar char="»"/>
              <a:defRPr kumimoji="1" sz="32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 sz="32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 sz="32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 sz="32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 sz="32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zh-CN"/>
              <a:t>32-bit address limits led Intel to create </a:t>
            </a:r>
            <a:r>
              <a:rPr lang="en-US" altLang="zh-CN" b="1">
                <a:solidFill>
                  <a:srgbClr val="3366FF"/>
                </a:solidFill>
              </a:rPr>
              <a:t>page address extension </a:t>
            </a:r>
            <a:r>
              <a:rPr lang="en-US" altLang="zh-CN"/>
              <a:t>(</a:t>
            </a:r>
            <a:r>
              <a:rPr lang="en-US" altLang="zh-CN" b="1">
                <a:solidFill>
                  <a:srgbClr val="3366FF"/>
                </a:solidFill>
              </a:rPr>
              <a:t>PAE</a:t>
            </a:r>
            <a:r>
              <a:rPr lang="en-US" altLang="zh-CN"/>
              <a:t>), allowing 32-bit apps access to more than 4GB of memory space</a:t>
            </a:r>
          </a:p>
          <a:p>
            <a:pPr lvl="1"/>
            <a:r>
              <a:rPr lang="en-US" altLang="zh-CN"/>
              <a:t>Paging went to a 3-level scheme</a:t>
            </a:r>
          </a:p>
          <a:p>
            <a:pPr lvl="1"/>
            <a:r>
              <a:rPr lang="en-US" altLang="zh-CN"/>
              <a:t>Top two bits refer to a </a:t>
            </a:r>
            <a:r>
              <a:rPr lang="en-US" altLang="zh-CN" b="1">
                <a:solidFill>
                  <a:srgbClr val="3366FF"/>
                </a:solidFill>
              </a:rPr>
              <a:t>page directory pointer table</a:t>
            </a:r>
          </a:p>
          <a:p>
            <a:pPr lvl="1"/>
            <a:r>
              <a:rPr lang="en-US" altLang="zh-CN"/>
              <a:t>Page-directory and page-table entries moved to 64-bits in size</a:t>
            </a:r>
          </a:p>
          <a:p>
            <a:pPr lvl="1"/>
            <a:r>
              <a:rPr lang="en-US" altLang="zh-CN"/>
              <a:t>Net effect is increasing address space to 36 bits – 64GB of physical memory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22" name="Rectangle 2"/>
          <p:cNvSpPr>
            <a:spLocks noGrp="1" noChangeArrowheads="1"/>
          </p:cNvSpPr>
          <p:nvPr>
            <p:ph type="title"/>
          </p:nvPr>
        </p:nvSpPr>
        <p:spPr>
          <a:xfrm>
            <a:off x="1227138" y="369888"/>
            <a:ext cx="11803062" cy="1531937"/>
          </a:xfrm>
        </p:spPr>
        <p:txBody>
          <a:bodyPr/>
          <a:lstStyle/>
          <a:p>
            <a:pPr eaLnBrk="1" hangingPunct="1"/>
            <a:r>
              <a:rPr lang="en-US" altLang="zh-CN" smtClean="0"/>
              <a:t>Intel IA-32 Page Address Extensions (Cont.)</a:t>
            </a:r>
          </a:p>
        </p:txBody>
      </p:sp>
      <p:pic>
        <p:nvPicPr>
          <p:cNvPr id="158723" name="Picture 1" descr="8_24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0325" y="2514600"/>
            <a:ext cx="10642600" cy="404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70" name="Rectangle 2"/>
          <p:cNvSpPr>
            <a:spLocks noGrp="1" noChangeArrowheads="1"/>
          </p:cNvSpPr>
          <p:nvPr>
            <p:ph type="title"/>
          </p:nvPr>
        </p:nvSpPr>
        <p:spPr>
          <a:xfrm>
            <a:off x="1227138" y="369888"/>
            <a:ext cx="11803062" cy="768350"/>
          </a:xfrm>
        </p:spPr>
        <p:txBody>
          <a:bodyPr/>
          <a:lstStyle/>
          <a:p>
            <a:pPr eaLnBrk="1" hangingPunct="1"/>
            <a:r>
              <a:rPr lang="en-US" altLang="zh-CN" smtClean="0"/>
              <a:t>Intel x86-64</a:t>
            </a:r>
          </a:p>
        </p:txBody>
      </p:sp>
      <p:sp>
        <p:nvSpPr>
          <p:cNvPr id="160771" name="Rectangle 3"/>
          <p:cNvSpPr txBox="1">
            <a:spLocks noChangeArrowheads="1"/>
          </p:cNvSpPr>
          <p:nvPr/>
        </p:nvSpPr>
        <p:spPr bwMode="auto">
          <a:xfrm>
            <a:off x="1209675" y="1644650"/>
            <a:ext cx="11615738" cy="254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488950" indent="-488950">
              <a:spcBef>
                <a:spcPct val="35000"/>
              </a:spcBef>
              <a:buClr>
                <a:srgbClr val="993300"/>
              </a:buClr>
              <a:buSzPct val="90000"/>
              <a:buFont typeface="Monotype Sorts" pitchFamily="-84" charset="2"/>
              <a:buChar char="n"/>
              <a:defRPr kumimoji="1" sz="32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1060450" indent="-407988">
              <a:spcBef>
                <a:spcPct val="35000"/>
              </a:spcBef>
              <a:buClr>
                <a:srgbClr val="CC6600"/>
              </a:buClr>
              <a:buSzPct val="80000"/>
              <a:buFont typeface="Monotype Sorts" pitchFamily="-84" charset="2"/>
              <a:buChar char="l"/>
              <a:defRPr kumimoji="1" sz="32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009900"/>
              </a:buClr>
              <a:buSzPct val="75000"/>
              <a:buFont typeface="Webdings" panose="05030102010509060703" pitchFamily="18" charset="2"/>
              <a:buChar char="4"/>
              <a:defRPr kumimoji="1" sz="32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SzPct val="75000"/>
              <a:buChar char="–"/>
              <a:defRPr kumimoji="1" sz="32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rgbClr val="FF0066"/>
              </a:buClr>
              <a:buSzPct val="75000"/>
              <a:buChar char="»"/>
              <a:defRPr kumimoji="1" sz="32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 sz="32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 sz="32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 sz="32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 sz="32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zh-CN"/>
              <a:t>Current generation Intel x86 architecture</a:t>
            </a:r>
          </a:p>
          <a:p>
            <a:r>
              <a:rPr lang="en-US" altLang="zh-CN"/>
              <a:t>64 bits is ginormous (&gt; 16 exabytes)</a:t>
            </a:r>
          </a:p>
          <a:p>
            <a:r>
              <a:rPr lang="en-US" altLang="zh-CN"/>
              <a:t>In practice only implement 48 bit addressing</a:t>
            </a:r>
          </a:p>
          <a:p>
            <a:pPr lvl="1"/>
            <a:r>
              <a:rPr lang="en-US" altLang="zh-CN"/>
              <a:t>Page sizes of 4 KB, 2 MB, 1 GB</a:t>
            </a:r>
          </a:p>
          <a:p>
            <a:pPr lvl="1"/>
            <a:r>
              <a:rPr lang="en-US" altLang="zh-CN"/>
              <a:t>Four levels of paging hierarchy</a:t>
            </a:r>
          </a:p>
          <a:p>
            <a:r>
              <a:rPr lang="en-US" altLang="zh-CN"/>
              <a:t>Can also use PAE so virtual addresses are 48 bits and physical addresses are 52 bits</a:t>
            </a:r>
          </a:p>
        </p:txBody>
      </p:sp>
      <p:pic>
        <p:nvPicPr>
          <p:cNvPr id="160772" name="Picture 2" descr="8_25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1425" y="6637338"/>
            <a:ext cx="11645900" cy="1044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Address Binding (Cont.)</a:t>
            </a:r>
          </a:p>
        </p:txBody>
      </p:sp>
      <p:sp>
        <p:nvSpPr>
          <p:cNvPr id="1945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0" lang="en-US" altLang="zh-CN" smtClean="0"/>
              <a:t>Further, addresses represented in different ways at different stages of a program</a:t>
            </a:r>
            <a:r>
              <a:rPr kumimoji="0" lang="ja-JP" altLang="en-US" smtClean="0"/>
              <a:t>’</a:t>
            </a:r>
            <a:r>
              <a:rPr kumimoji="0" lang="en-US" altLang="ja-JP" smtClean="0"/>
              <a:t>s life</a:t>
            </a:r>
          </a:p>
          <a:p>
            <a:pPr lvl="1"/>
            <a:r>
              <a:rPr kumimoji="0" lang="en-US" altLang="zh-CN" smtClean="0"/>
              <a:t>Source code addresses usually symbolic</a:t>
            </a:r>
          </a:p>
          <a:p>
            <a:pPr lvl="1"/>
            <a:r>
              <a:rPr kumimoji="0" lang="en-US" altLang="zh-CN" smtClean="0"/>
              <a:t>Compiled code addresses </a:t>
            </a:r>
            <a:r>
              <a:rPr kumimoji="0" lang="en-US" altLang="zh-CN" b="1" smtClean="0">
                <a:solidFill>
                  <a:srgbClr val="0000FF"/>
                </a:solidFill>
              </a:rPr>
              <a:t>bind </a:t>
            </a:r>
            <a:r>
              <a:rPr kumimoji="0" lang="en-US" altLang="zh-CN" smtClean="0"/>
              <a:t>to relocatable addresses</a:t>
            </a:r>
          </a:p>
          <a:p>
            <a:pPr lvl="2"/>
            <a:r>
              <a:rPr kumimoji="0" lang="en-US" altLang="zh-CN" smtClean="0"/>
              <a:t>i.e. </a:t>
            </a:r>
            <a:r>
              <a:rPr kumimoji="0" lang="ja-JP" altLang="en-US" smtClean="0"/>
              <a:t>“</a:t>
            </a:r>
            <a:r>
              <a:rPr kumimoji="0" lang="en-US" altLang="ja-JP" smtClean="0"/>
              <a:t>14 bytes from beginning of this module</a:t>
            </a:r>
            <a:r>
              <a:rPr kumimoji="0" lang="ja-JP" altLang="en-US" smtClean="0"/>
              <a:t>”</a:t>
            </a:r>
            <a:endParaRPr kumimoji="0" lang="en-US" altLang="ja-JP" smtClean="0"/>
          </a:p>
          <a:p>
            <a:pPr lvl="1"/>
            <a:r>
              <a:rPr kumimoji="0" lang="en-US" altLang="zh-CN" smtClean="0"/>
              <a:t>Linker or loader will bind relocatable addresses to absolute addresses</a:t>
            </a:r>
          </a:p>
          <a:p>
            <a:pPr lvl="2"/>
            <a:r>
              <a:rPr kumimoji="0" lang="en-US" altLang="zh-CN" smtClean="0"/>
              <a:t>i.e. 74014</a:t>
            </a:r>
          </a:p>
          <a:p>
            <a:pPr lvl="1"/>
            <a:r>
              <a:rPr kumimoji="0" lang="en-US" altLang="zh-CN" smtClean="0"/>
              <a:t>Each binding maps one address space to another</a:t>
            </a:r>
          </a:p>
          <a:p>
            <a:pPr>
              <a:buFont typeface="Monotype Sorts" pitchFamily="-84" charset="2"/>
              <a:buNone/>
            </a:pPr>
            <a:endParaRPr kumimoji="0" lang="en-US" altLang="zh-CN" smtClean="0"/>
          </a:p>
          <a:p>
            <a:pPr lvl="1"/>
            <a:endParaRPr kumimoji="0" lang="en-US" altLang="zh-CN" smtClean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1414463" y="369888"/>
            <a:ext cx="11615737" cy="768350"/>
          </a:xfrm>
        </p:spPr>
        <p:txBody>
          <a:bodyPr/>
          <a:lstStyle/>
          <a:p>
            <a:pPr eaLnBrk="1" hangingPunct="1"/>
            <a:r>
              <a:rPr lang="en-US" altLang="zh-CN" smtClean="0"/>
              <a:t>Chapter 8:  Memory Management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143000" y="1836738"/>
            <a:ext cx="11028363" cy="5978525"/>
          </a:xfrm>
        </p:spPr>
        <p:txBody>
          <a:bodyPr/>
          <a:lstStyle/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Background</a:t>
            </a:r>
          </a:p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Swapping </a:t>
            </a:r>
          </a:p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Contiguous Memory Allocation</a:t>
            </a:r>
          </a:p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Segmentation</a:t>
            </a:r>
          </a:p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Paging</a:t>
            </a:r>
          </a:p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Structure of the Page Table</a:t>
            </a:r>
          </a:p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Example: The Intel 32 and 64-bit Architectures</a:t>
            </a:r>
          </a:p>
          <a:p>
            <a:r>
              <a:rPr lang="en-US" altLang="zh-CN" dirty="0" smtClean="0"/>
              <a:t>Example: ARM Architecture</a:t>
            </a:r>
          </a:p>
        </p:txBody>
      </p:sp>
    </p:spTree>
    <p:extLst>
      <p:ext uri="{BB962C8B-B14F-4D97-AF65-F5344CB8AC3E}">
        <p14:creationId xmlns:p14="http://schemas.microsoft.com/office/powerpoint/2010/main" val="42010491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/>
              <a:t>Example: ARM Architecture</a:t>
            </a:r>
          </a:p>
        </p:txBody>
      </p:sp>
      <p:sp>
        <p:nvSpPr>
          <p:cNvPr id="162819" name="Content Placeholder 2"/>
          <p:cNvSpPr>
            <a:spLocks noGrp="1"/>
          </p:cNvSpPr>
          <p:nvPr>
            <p:ph idx="1"/>
          </p:nvPr>
        </p:nvSpPr>
        <p:spPr>
          <a:xfrm>
            <a:off x="879475" y="1411288"/>
            <a:ext cx="12344400" cy="6040437"/>
          </a:xfrm>
        </p:spPr>
        <p:txBody>
          <a:bodyPr/>
          <a:lstStyle/>
          <a:p>
            <a:r>
              <a:rPr lang="en-US" altLang="zh-CN" smtClean="0"/>
              <a:t>Dominant mobile platform chip (Apple iOS and Google Android devices for example)</a:t>
            </a:r>
          </a:p>
          <a:p>
            <a:r>
              <a:rPr lang="en-US" altLang="zh-CN" smtClean="0"/>
              <a:t>Modern, energy efficient, 32-bit CPU</a:t>
            </a:r>
          </a:p>
          <a:p>
            <a:r>
              <a:rPr lang="en-US" altLang="zh-CN" smtClean="0"/>
              <a:t>4 KB and 16 KB pages</a:t>
            </a:r>
          </a:p>
          <a:p>
            <a:r>
              <a:rPr lang="en-US" altLang="zh-CN" smtClean="0"/>
              <a:t>1 MB and 16 MB pages (termed </a:t>
            </a:r>
            <a:r>
              <a:rPr lang="en-US" altLang="zh-CN" b="1" smtClean="0">
                <a:solidFill>
                  <a:srgbClr val="3366FF"/>
                </a:solidFill>
              </a:rPr>
              <a:t>sections</a:t>
            </a:r>
            <a:r>
              <a:rPr lang="en-US" altLang="zh-CN" smtClean="0"/>
              <a:t>)</a:t>
            </a:r>
          </a:p>
          <a:p>
            <a:r>
              <a:rPr lang="en-US" altLang="zh-CN" smtClean="0"/>
              <a:t>One-level paging for sections, two-level for smaller pages</a:t>
            </a:r>
          </a:p>
          <a:p>
            <a:r>
              <a:rPr lang="en-US" altLang="zh-CN" smtClean="0"/>
              <a:t>Two levels of TLBs</a:t>
            </a:r>
          </a:p>
          <a:p>
            <a:pPr lvl="1"/>
            <a:r>
              <a:rPr lang="en-US" altLang="zh-CN" smtClean="0"/>
              <a:t>Outer level has two micro TLBs (one data, one instruction)</a:t>
            </a:r>
          </a:p>
          <a:p>
            <a:pPr lvl="1"/>
            <a:r>
              <a:rPr lang="en-US" altLang="zh-CN" smtClean="0"/>
              <a:t>Inner is single main TLB</a:t>
            </a:r>
          </a:p>
          <a:p>
            <a:pPr lvl="1"/>
            <a:r>
              <a:rPr lang="en-US" altLang="zh-CN" smtClean="0"/>
              <a:t>First inner is checked, on miss outers are checked, and on miss page table walk performed by CPU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66" name="Rectangle 2"/>
          <p:cNvSpPr>
            <a:spLocks noGrp="1" noChangeArrowheads="1"/>
          </p:cNvSpPr>
          <p:nvPr>
            <p:ph type="title"/>
          </p:nvPr>
        </p:nvSpPr>
        <p:spPr>
          <a:xfrm>
            <a:off x="1227138" y="369888"/>
            <a:ext cx="11803062" cy="768350"/>
          </a:xfrm>
        </p:spPr>
        <p:txBody>
          <a:bodyPr/>
          <a:lstStyle/>
          <a:p>
            <a:pPr eaLnBrk="1" hangingPunct="1"/>
            <a:r>
              <a:rPr lang="en-US" altLang="zh-CN" smtClean="0"/>
              <a:t>Example: ARM Architecture (Cont.)</a:t>
            </a:r>
          </a:p>
        </p:txBody>
      </p:sp>
      <p:pic>
        <p:nvPicPr>
          <p:cNvPr id="164867" name="Picture 1" descr="8_26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0400" y="2281238"/>
            <a:ext cx="7558088" cy="4905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1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028700" y="914400"/>
            <a:ext cx="11658600" cy="2836863"/>
          </a:xfrm>
        </p:spPr>
        <p:txBody>
          <a:bodyPr/>
          <a:lstStyle/>
          <a:p>
            <a:pPr eaLnBrk="1" hangingPunct="1"/>
            <a:r>
              <a:rPr lang="en-US" altLang="zh-CN" smtClean="0"/>
              <a:t>End of Chapter 8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s-8">
  <a:themeElements>
    <a:clrScheme name="os-8 8">
      <a:dk1>
        <a:srgbClr val="000000"/>
      </a:dk1>
      <a:lt1>
        <a:srgbClr val="FFFFFF"/>
      </a:lt1>
      <a:dk2>
        <a:srgbClr val="999900"/>
      </a:dk2>
      <a:lt2>
        <a:srgbClr val="666600"/>
      </a:lt2>
      <a:accent1>
        <a:srgbClr val="99CC00"/>
      </a:accent1>
      <a:accent2>
        <a:srgbClr val="CCCC66"/>
      </a:accent2>
      <a:accent3>
        <a:srgbClr val="FFFFFF"/>
      </a:accent3>
      <a:accent4>
        <a:srgbClr val="000000"/>
      </a:accent4>
      <a:accent5>
        <a:srgbClr val="CAE2AA"/>
      </a:accent5>
      <a:accent6>
        <a:srgbClr val="B9B95C"/>
      </a:accent6>
      <a:hlink>
        <a:srgbClr val="FFCC00"/>
      </a:hlink>
      <a:folHlink>
        <a:srgbClr val="CC9900"/>
      </a:folHlink>
    </a:clrScheme>
    <a:fontScheme name="os-8">
      <a:majorFont>
        <a:latin typeface="Arial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Verdan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Verdana" charset="0"/>
          </a:defRPr>
        </a:defPPr>
      </a:lstStyle>
    </a:lnDef>
  </a:objectDefaults>
  <a:extraClrSchemeLst>
    <a:extraClrScheme>
      <a:clrScheme name="os-8 1">
        <a:dk1>
          <a:srgbClr val="006699"/>
        </a:dk1>
        <a:lt1>
          <a:srgbClr val="FFFFFF"/>
        </a:lt1>
        <a:dk2>
          <a:srgbClr val="000000"/>
        </a:dk2>
        <a:lt2>
          <a:srgbClr val="99FF99"/>
        </a:lt2>
        <a:accent1>
          <a:srgbClr val="00CC99"/>
        </a:accent1>
        <a:accent2>
          <a:srgbClr val="009999"/>
        </a:accent2>
        <a:accent3>
          <a:srgbClr val="AAAAAA"/>
        </a:accent3>
        <a:accent4>
          <a:srgbClr val="DADADA"/>
        </a:accent4>
        <a:accent5>
          <a:srgbClr val="AAE2CA"/>
        </a:accent5>
        <a:accent6>
          <a:srgbClr val="008A8A"/>
        </a:accent6>
        <a:hlink>
          <a:srgbClr val="0066FF"/>
        </a:hlink>
        <a:folHlink>
          <a:srgbClr val="989CBA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2">
        <a:dk1>
          <a:srgbClr val="808000"/>
        </a:dk1>
        <a:lt1>
          <a:srgbClr val="FFFFFF"/>
        </a:lt1>
        <a:dk2>
          <a:srgbClr val="5C271E"/>
        </a:dk2>
        <a:lt2>
          <a:srgbClr val="FFDD89"/>
        </a:lt2>
        <a:accent1>
          <a:srgbClr val="CC6600"/>
        </a:accent1>
        <a:accent2>
          <a:srgbClr val="CC9900"/>
        </a:accent2>
        <a:accent3>
          <a:srgbClr val="B5ACAB"/>
        </a:accent3>
        <a:accent4>
          <a:srgbClr val="DADADA"/>
        </a:accent4>
        <a:accent5>
          <a:srgbClr val="E2B8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3">
        <a:dk1>
          <a:srgbClr val="763B00"/>
        </a:dk1>
        <a:lt1>
          <a:srgbClr val="FFFFFF"/>
        </a:lt1>
        <a:dk2>
          <a:srgbClr val="330000"/>
        </a:dk2>
        <a:lt2>
          <a:srgbClr val="CC9900"/>
        </a:lt2>
        <a:accent1>
          <a:srgbClr val="FFCC00"/>
        </a:accent1>
        <a:accent2>
          <a:srgbClr val="CC3300"/>
        </a:accent2>
        <a:accent3>
          <a:srgbClr val="ADAAAA"/>
        </a:accent3>
        <a:accent4>
          <a:srgbClr val="DADADA"/>
        </a:accent4>
        <a:accent5>
          <a:srgbClr val="FFE2AA"/>
        </a:accent5>
        <a:accent6>
          <a:srgbClr val="B92D00"/>
        </a:accent6>
        <a:hlink>
          <a:srgbClr val="666699"/>
        </a:hlink>
        <a:folHlink>
          <a:srgbClr val="9999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4">
        <a:dk1>
          <a:srgbClr val="6D3696"/>
        </a:dk1>
        <a:lt1>
          <a:srgbClr val="FFFFFF"/>
        </a:lt1>
        <a:dk2>
          <a:srgbClr val="51255D"/>
        </a:dk2>
        <a:lt2>
          <a:srgbClr val="FFFFCC"/>
        </a:lt2>
        <a:accent1>
          <a:srgbClr val="666699"/>
        </a:accent1>
        <a:accent2>
          <a:srgbClr val="800080"/>
        </a:accent2>
        <a:accent3>
          <a:srgbClr val="B3ACB6"/>
        </a:accent3>
        <a:accent4>
          <a:srgbClr val="DADADA"/>
        </a:accent4>
        <a:accent5>
          <a:srgbClr val="B8B8CA"/>
        </a:accent5>
        <a:accent6>
          <a:srgbClr val="730073"/>
        </a:accent6>
        <a:hlink>
          <a:srgbClr val="CCCC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5">
        <a:dk1>
          <a:srgbClr val="CC6600"/>
        </a:dk1>
        <a:lt1>
          <a:srgbClr val="FFFFFF"/>
        </a:lt1>
        <a:dk2>
          <a:srgbClr val="4A553B"/>
        </a:dk2>
        <a:lt2>
          <a:srgbClr val="FFBF1F"/>
        </a:lt2>
        <a:accent1>
          <a:srgbClr val="FFCC00"/>
        </a:accent1>
        <a:accent2>
          <a:srgbClr val="CC9900"/>
        </a:accent2>
        <a:accent3>
          <a:srgbClr val="B1B4AF"/>
        </a:accent3>
        <a:accent4>
          <a:srgbClr val="DADADA"/>
        </a:accent4>
        <a:accent5>
          <a:srgbClr val="FFE2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6">
        <a:dk1>
          <a:srgbClr val="000000"/>
        </a:dk1>
        <a:lt1>
          <a:srgbClr val="FFFFFF"/>
        </a:lt1>
        <a:dk2>
          <a:srgbClr val="666699"/>
        </a:dk2>
        <a:lt2>
          <a:srgbClr val="FFCC00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666699"/>
        </a:hlink>
        <a:folHlink>
          <a:srgbClr val="9999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s-8 7">
        <a:dk1>
          <a:srgbClr val="000000"/>
        </a:dk1>
        <a:lt1>
          <a:srgbClr val="FFFFFF"/>
        </a:lt1>
        <a:dk2>
          <a:srgbClr val="CC3300"/>
        </a:dk2>
        <a:lt2>
          <a:srgbClr val="66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CC9900"/>
        </a:hlink>
        <a:folHlink>
          <a:srgbClr val="99663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s-8 8">
        <a:dk1>
          <a:srgbClr val="000000"/>
        </a:dk1>
        <a:lt1>
          <a:srgbClr val="FFFFFF"/>
        </a:lt1>
        <a:dk2>
          <a:srgbClr val="999900"/>
        </a:dk2>
        <a:lt2>
          <a:srgbClr val="666600"/>
        </a:lt2>
        <a:accent1>
          <a:srgbClr val="99CC00"/>
        </a:accent1>
        <a:accent2>
          <a:srgbClr val="CCCC66"/>
        </a:accent2>
        <a:accent3>
          <a:srgbClr val="FFFFFF"/>
        </a:accent3>
        <a:accent4>
          <a:srgbClr val="000000"/>
        </a:accent4>
        <a:accent5>
          <a:srgbClr val="CAE2AA"/>
        </a:accent5>
        <a:accent6>
          <a:srgbClr val="B9B95C"/>
        </a:accent6>
        <a:hlink>
          <a:srgbClr val="FFCC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OS8</Template>
  <TotalTime>6077</TotalTime>
  <Words>4350</Words>
  <Application>Microsoft Macintosh PowerPoint</Application>
  <PresentationFormat>自定义</PresentationFormat>
  <Paragraphs>697</Paragraphs>
  <Slides>93</Slides>
  <Notes>81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93</vt:i4>
      </vt:variant>
    </vt:vector>
  </HeadingPairs>
  <TitlesOfParts>
    <vt:vector size="94" baseType="lpstr">
      <vt:lpstr>os-8</vt:lpstr>
      <vt:lpstr>Chapter 8:  Main Memory</vt:lpstr>
      <vt:lpstr>Objectives</vt:lpstr>
      <vt:lpstr>Chapter 8:  Memory Management</vt:lpstr>
      <vt:lpstr>Background</vt:lpstr>
      <vt:lpstr>Background</vt:lpstr>
      <vt:lpstr>Base and Limit Registers</vt:lpstr>
      <vt:lpstr>Hardware Address Protection with Base and Limit Registers</vt:lpstr>
      <vt:lpstr>Address Binding</vt:lpstr>
      <vt:lpstr>Address Binding (Cont.)</vt:lpstr>
      <vt:lpstr>Multistep Processing of a User Program </vt:lpstr>
      <vt:lpstr>Binding of Instructions and Data to Memory</vt:lpstr>
      <vt:lpstr>Logical vs. Physical Address Space</vt:lpstr>
      <vt:lpstr>Memory-Management Unit (MMU)</vt:lpstr>
      <vt:lpstr>Dynamic relocation using a relocation register</vt:lpstr>
      <vt:lpstr>Dynamic Linking</vt:lpstr>
      <vt:lpstr>Dynamic Linking (Cont.)</vt:lpstr>
      <vt:lpstr>Chapter 8:  Memory Management</vt:lpstr>
      <vt:lpstr>Swapping</vt:lpstr>
      <vt:lpstr>Swapping (Cont.)</vt:lpstr>
      <vt:lpstr>Schematic View of Swapping</vt:lpstr>
      <vt:lpstr>Context Switch Time including Swapping</vt:lpstr>
      <vt:lpstr>Context Switch Time including Swapping (Cont.)</vt:lpstr>
      <vt:lpstr>Swapping on Mobile Systems</vt:lpstr>
      <vt:lpstr>Swapping on Mobile Systems (Cont.)</vt:lpstr>
      <vt:lpstr>Chapter 8:  Memory Management</vt:lpstr>
      <vt:lpstr>Contiguous Allocation</vt:lpstr>
      <vt:lpstr>Contiguous Allocation (Cont.)</vt:lpstr>
      <vt:lpstr>Hardware Support for Relocation  and Limit Registers</vt:lpstr>
      <vt:lpstr>Contiguous Allocation (Cont.)</vt:lpstr>
      <vt:lpstr>Contiguous Allocation (Cont.)</vt:lpstr>
      <vt:lpstr>Dynamic Storage-Allocation Problem</vt:lpstr>
      <vt:lpstr>Fragmentation</vt:lpstr>
      <vt:lpstr>Fragmentation (Cont.)</vt:lpstr>
      <vt:lpstr>Chapter 8:  Memory Management</vt:lpstr>
      <vt:lpstr>Segmentation</vt:lpstr>
      <vt:lpstr>User’s View of a Program</vt:lpstr>
      <vt:lpstr>Logical View of Segmentation</vt:lpstr>
      <vt:lpstr>Segmentation Architecture </vt:lpstr>
      <vt:lpstr>Segmentation Hardware</vt:lpstr>
      <vt:lpstr>Segmentation Architecture (Cont.)</vt:lpstr>
      <vt:lpstr>Chapter 8:  Memory Management</vt:lpstr>
      <vt:lpstr>Paging</vt:lpstr>
      <vt:lpstr>Paging (Cont.)</vt:lpstr>
      <vt:lpstr>Address Translation Scheme</vt:lpstr>
      <vt:lpstr>Paging Hardware</vt:lpstr>
      <vt:lpstr>Paging Model of Logical and Physical Memory</vt:lpstr>
      <vt:lpstr>Paging Example</vt:lpstr>
      <vt:lpstr>Paging (Cont.)</vt:lpstr>
      <vt:lpstr>Paging (Cont.)</vt:lpstr>
      <vt:lpstr>Free Frames</vt:lpstr>
      <vt:lpstr>Implementation of Page Table</vt:lpstr>
      <vt:lpstr>Implementation of Page Table (Cont.)</vt:lpstr>
      <vt:lpstr>Associative Memory</vt:lpstr>
      <vt:lpstr>Paging Hardware With TLB</vt:lpstr>
      <vt:lpstr>Effective Access Time</vt:lpstr>
      <vt:lpstr>Effective Access Time (Cont.)</vt:lpstr>
      <vt:lpstr>Memory Protection</vt:lpstr>
      <vt:lpstr>Valid (v) or Invalid (i) Bit In A Page Table</vt:lpstr>
      <vt:lpstr>Shared Pages</vt:lpstr>
      <vt:lpstr>Shared Pages Example</vt:lpstr>
      <vt:lpstr>Chapter 8:  Memory Management</vt:lpstr>
      <vt:lpstr>Structure of the Page Table</vt:lpstr>
      <vt:lpstr>Structure of the Page Table (Cont.)</vt:lpstr>
      <vt:lpstr>Hierarchical Page Tables</vt:lpstr>
      <vt:lpstr>Two-Level Page-Table Scheme</vt:lpstr>
      <vt:lpstr>Two-Level Paging Example</vt:lpstr>
      <vt:lpstr>Two-Level Paging Example (Cont.)</vt:lpstr>
      <vt:lpstr>Address-Translation Scheme</vt:lpstr>
      <vt:lpstr>64-bit Logical Address Space</vt:lpstr>
      <vt:lpstr>64-bit Logical Address Space (Cont.)</vt:lpstr>
      <vt:lpstr>Three-level Paging Scheme</vt:lpstr>
      <vt:lpstr>Hashed Page Tables</vt:lpstr>
      <vt:lpstr>Hashed Page Table (Cont.)</vt:lpstr>
      <vt:lpstr>Hashed Page Tables (Cont.)</vt:lpstr>
      <vt:lpstr>Inverted Page Table</vt:lpstr>
      <vt:lpstr>Inverted Page Table Architecture</vt:lpstr>
      <vt:lpstr>Inverted Page Table (Cont.)</vt:lpstr>
      <vt:lpstr>Oracle SPARC Solaris</vt:lpstr>
      <vt:lpstr>Oracle SPARC Solaris (Cont.)</vt:lpstr>
      <vt:lpstr>Chapter 8:  Memory Management</vt:lpstr>
      <vt:lpstr>Example: The Intel 32 and 64-bit Architectures</vt:lpstr>
      <vt:lpstr>Logical to Physical Address Translation in IA-32</vt:lpstr>
      <vt:lpstr>Example: The Intel IA-32 Architecture</vt:lpstr>
      <vt:lpstr>Example: The Intel IA-32 Architecture (Cont.)</vt:lpstr>
      <vt:lpstr>Intel IA-32 Segmentation</vt:lpstr>
      <vt:lpstr>Intel IA-32 Paging Architecture</vt:lpstr>
      <vt:lpstr>Intel IA-32 Page Address Extensions</vt:lpstr>
      <vt:lpstr>Intel IA-32 Page Address Extensions (Cont.)</vt:lpstr>
      <vt:lpstr>Intel x86-64</vt:lpstr>
      <vt:lpstr>Chapter 8:  Memory Management</vt:lpstr>
      <vt:lpstr>Example: ARM Architecture</vt:lpstr>
      <vt:lpstr>Example: ARM Architecture (Cont.)</vt:lpstr>
      <vt:lpstr>End of Chapter 8</vt:lpstr>
    </vt:vector>
  </TitlesOfParts>
  <Company>Lucent Technologies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Figure 9.01</dc:title>
  <dc:creator>Marilyn Turnamian</dc:creator>
  <cp:lastModifiedBy>yufei liu</cp:lastModifiedBy>
  <cp:revision>280</cp:revision>
  <cp:lastPrinted>2011-02-28T19:54:28Z</cp:lastPrinted>
  <dcterms:created xsi:type="dcterms:W3CDTF">2011-03-02T21:07:33Z</dcterms:created>
  <dcterms:modified xsi:type="dcterms:W3CDTF">2014-05-11T13:03:25Z</dcterms:modified>
</cp:coreProperties>
</file>

<file path=docProps/thumbnail.jpeg>
</file>